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74" r:id="rId2"/>
    <p:sldId id="297" r:id="rId3"/>
    <p:sldId id="315" r:id="rId4"/>
    <p:sldId id="299" r:id="rId5"/>
    <p:sldId id="298" r:id="rId6"/>
    <p:sldId id="320" r:id="rId7"/>
    <p:sldId id="317" r:id="rId8"/>
    <p:sldId id="318" r:id="rId9"/>
    <p:sldId id="319" r:id="rId10"/>
    <p:sldId id="316" r:id="rId11"/>
    <p:sldId id="300" r:id="rId12"/>
    <p:sldId id="301" r:id="rId13"/>
    <p:sldId id="321" r:id="rId14"/>
    <p:sldId id="302" r:id="rId15"/>
    <p:sldId id="303" r:id="rId16"/>
    <p:sldId id="304" r:id="rId17"/>
    <p:sldId id="305" r:id="rId18"/>
    <p:sldId id="306" r:id="rId19"/>
    <p:sldId id="307" r:id="rId20"/>
    <p:sldId id="308" r:id="rId21"/>
    <p:sldId id="309" r:id="rId22"/>
    <p:sldId id="310" r:id="rId23"/>
    <p:sldId id="361" r:id="rId24"/>
    <p:sldId id="360" r:id="rId25"/>
    <p:sldId id="362" r:id="rId26"/>
    <p:sldId id="363" r:id="rId27"/>
    <p:sldId id="364" r:id="rId28"/>
    <p:sldId id="359" r:id="rId29"/>
    <p:sldId id="312" r:id="rId30"/>
    <p:sldId id="324" r:id="rId31"/>
    <p:sldId id="323" r:id="rId32"/>
    <p:sldId id="326" r:id="rId33"/>
    <p:sldId id="327" r:id="rId34"/>
    <p:sldId id="328" r:id="rId35"/>
    <p:sldId id="367" r:id="rId36"/>
    <p:sldId id="329" r:id="rId37"/>
    <p:sldId id="330" r:id="rId38"/>
    <p:sldId id="331" r:id="rId39"/>
    <p:sldId id="332" r:id="rId40"/>
    <p:sldId id="336" r:id="rId41"/>
    <p:sldId id="334" r:id="rId42"/>
    <p:sldId id="335" r:id="rId43"/>
    <p:sldId id="337" r:id="rId44"/>
    <p:sldId id="366" r:id="rId45"/>
    <p:sldId id="339" r:id="rId46"/>
    <p:sldId id="350" r:id="rId47"/>
    <p:sldId id="341" r:id="rId48"/>
    <p:sldId id="343" r:id="rId49"/>
    <p:sldId id="344" r:id="rId50"/>
    <p:sldId id="345" r:id="rId51"/>
    <p:sldId id="351" r:id="rId52"/>
    <p:sldId id="352" r:id="rId53"/>
    <p:sldId id="349" r:id="rId54"/>
    <p:sldId id="355" r:id="rId55"/>
    <p:sldId id="348" r:id="rId56"/>
    <p:sldId id="354" r:id="rId57"/>
    <p:sldId id="357" r:id="rId58"/>
    <p:sldId id="365" r:id="rId59"/>
    <p:sldId id="358" r:id="rId60"/>
    <p:sldId id="282" r:id="rId61"/>
    <p:sldId id="295" r:id="rId62"/>
    <p:sldId id="370" r:id="rId63"/>
    <p:sldId id="371" r:id="rId64"/>
    <p:sldId id="368" r:id="rId65"/>
    <p:sldId id="378" r:id="rId66"/>
    <p:sldId id="380" r:id="rId67"/>
    <p:sldId id="374" r:id="rId68"/>
    <p:sldId id="376" r:id="rId69"/>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Destaqu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7" autoAdjust="0"/>
    <p:restoredTop sz="94660"/>
  </p:normalViewPr>
  <p:slideViewPr>
    <p:cSldViewPr snapToGrid="0">
      <p:cViewPr>
        <p:scale>
          <a:sx n="50" d="100"/>
          <a:sy n="50" d="100"/>
        </p:scale>
        <p:origin x="-1140" y="-4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F21A1C-7BB0-4E52-93D7-8EB0696A9412}"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5CE719E9-C867-42AE-BA7E-608062408A96}">
      <dgm:prSet phldrT="[Text]" custT="1"/>
      <dgm:spPr/>
      <dgm:t>
        <a:bodyPr/>
        <a:lstStyle/>
        <a:p>
          <a:r>
            <a:rPr lang="pt-PT" sz="3200" dirty="0" smtClean="0"/>
            <a:t>21st-century </a:t>
          </a:r>
          <a:r>
            <a:rPr lang="pt-PT" sz="3200" dirty="0" err="1" smtClean="0"/>
            <a:t>skills</a:t>
          </a:r>
          <a:endParaRPr lang="en-US" sz="3200" dirty="0"/>
        </a:p>
      </dgm:t>
    </dgm:pt>
    <dgm:pt modelId="{55DD6F8A-F858-4287-A084-C5FB10FFDD9C}" type="parTrans" cxnId="{29AD4CAD-BF58-446E-ADC4-A5E9C71A8CA4}">
      <dgm:prSet/>
      <dgm:spPr/>
      <dgm:t>
        <a:bodyPr/>
        <a:lstStyle/>
        <a:p>
          <a:endParaRPr lang="en-US"/>
        </a:p>
      </dgm:t>
    </dgm:pt>
    <dgm:pt modelId="{F72F7568-42AD-4F62-910F-20C73D476576}" type="sibTrans" cxnId="{29AD4CAD-BF58-446E-ADC4-A5E9C71A8CA4}">
      <dgm:prSet/>
      <dgm:spPr/>
      <dgm:t>
        <a:bodyPr/>
        <a:lstStyle/>
        <a:p>
          <a:endParaRPr lang="en-US"/>
        </a:p>
      </dgm:t>
    </dgm:pt>
    <dgm:pt modelId="{BB52ACE4-D2A3-453D-AD46-78A608FE20DD}">
      <dgm:prSet phldrT="[Tex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E-bussiness</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5270DB87-9A06-4A12-8C90-212B5EA16D3A}" type="parTrans" cxnId="{96B9BF25-72B0-46BC-B9EE-F95C61C2AA8F}">
      <dgm:prSet/>
      <dgm:spPr/>
      <dgm:t>
        <a:bodyPr/>
        <a:lstStyle/>
        <a:p>
          <a:endParaRPr lang="en-US"/>
        </a:p>
      </dgm:t>
    </dgm:pt>
    <dgm:pt modelId="{61A553D2-1345-4F51-99CD-2302FF052B72}" type="sibTrans" cxnId="{96B9BF25-72B0-46BC-B9EE-F95C61C2AA8F}">
      <dgm:prSet/>
      <dgm:spPr/>
      <dgm:t>
        <a:bodyPr/>
        <a:lstStyle/>
        <a:p>
          <a:endParaRPr lang="en-US"/>
        </a:p>
      </dgm:t>
    </dgm:pt>
    <dgm:pt modelId="{51FC29C6-8883-4309-83BA-F145555A1E12}">
      <dgm:prSet phldrT="[Tex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Fluência na gestão da informação</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2464BC15-FBB9-4990-92DF-4903ECDFF3DE}" type="parTrans" cxnId="{710FEBD9-2FDF-4D0E-9504-44FBBFFFBB2E}">
      <dgm:prSet/>
      <dgm:spPr/>
      <dgm:t>
        <a:bodyPr/>
        <a:lstStyle/>
        <a:p>
          <a:endParaRPr lang="en-US"/>
        </a:p>
      </dgm:t>
    </dgm:pt>
    <dgm:pt modelId="{A5235A96-6E10-48CE-A936-9F2B757E73D1}" type="sibTrans" cxnId="{710FEBD9-2FDF-4D0E-9504-44FBBFFFBB2E}">
      <dgm:prSet/>
      <dgm:spPr/>
      <dgm:t>
        <a:bodyPr/>
        <a:lstStyle/>
        <a:p>
          <a:endParaRPr lang="en-US"/>
        </a:p>
      </dgm:t>
    </dgm:pt>
    <dgm:pt modelId="{2F8508D0-7519-4C76-AE11-6CBA0C0B01B9}">
      <dgm:prSet phldrT="[Tex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Literacia multicultural &amp; Consciência global</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783BF4E9-B2F9-4057-AC87-83B81C0A9D65}" type="parTrans" cxnId="{D6320A19-63BA-4975-ABCA-0B2178040207}">
      <dgm:prSet/>
      <dgm:spPr/>
      <dgm:t>
        <a:bodyPr/>
        <a:lstStyle/>
        <a:p>
          <a:endParaRPr lang="en-US"/>
        </a:p>
      </dgm:t>
    </dgm:pt>
    <dgm:pt modelId="{41C14E84-8947-410B-8504-651F18BD1F85}" type="sibTrans" cxnId="{D6320A19-63BA-4975-ABCA-0B2178040207}">
      <dgm:prSet/>
      <dgm:spPr/>
      <dgm:t>
        <a:bodyPr/>
        <a:lstStyle/>
        <a:p>
          <a:endParaRPr lang="en-US"/>
        </a:p>
      </dgm:t>
    </dgm:pt>
    <dgm:pt modelId="{AD73CB7E-31D8-44C7-8401-E7BDD140D64D}">
      <dgm:prSet phldrT="[Tex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Investigação, planeamento estratégico e resolução de problemas</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B4881772-7A12-43C0-AD3B-FB0F8B3B9D86}" type="parTrans" cxnId="{58921081-A87B-486C-AEB9-75A4EA4B52E4}">
      <dgm:prSet/>
      <dgm:spPr/>
      <dgm:t>
        <a:bodyPr/>
        <a:lstStyle/>
        <a:p>
          <a:endParaRPr lang="en-US"/>
        </a:p>
      </dgm:t>
    </dgm:pt>
    <dgm:pt modelId="{D816B0E5-DFDF-4426-A52E-D94E0E07A9B0}" type="sibTrans" cxnId="{58921081-A87B-486C-AEB9-75A4EA4B52E4}">
      <dgm:prSet/>
      <dgm:spPr/>
      <dgm:t>
        <a:bodyPr/>
        <a:lstStyle/>
        <a:p>
          <a:endParaRPr lang="en-US"/>
        </a:p>
      </dgm:t>
    </dgm:pt>
    <dgm:pt modelId="{FA85340E-1456-49AA-AF5B-A8683A1F166D}">
      <dgm:prSe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Reflexividade e pensamento critico</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AAE95837-9544-419E-9B80-B62AB19C1663}" type="parTrans" cxnId="{194E7C8D-2CCE-49D6-9674-7026EF102825}">
      <dgm:prSet/>
      <dgm:spPr/>
      <dgm:t>
        <a:bodyPr/>
        <a:lstStyle/>
        <a:p>
          <a:endParaRPr lang="en-US"/>
        </a:p>
      </dgm:t>
    </dgm:pt>
    <dgm:pt modelId="{0CA45AEC-4A77-4E0D-A5CD-AABCC9E82098}" type="sibTrans" cxnId="{194E7C8D-2CCE-49D6-9674-7026EF102825}">
      <dgm:prSet/>
      <dgm:spPr/>
      <dgm:t>
        <a:bodyPr/>
        <a:lstStyle/>
        <a:p>
          <a:endParaRPr lang="en-US"/>
        </a:p>
      </dgm:t>
    </dgm:pt>
    <dgm:pt modelId="{C36C13EB-7933-4C02-AE25-C28A984E4D07}">
      <dgm:prSe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Criatividade e produtividade</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080885EB-22ED-4469-981B-1696E8EDD63E}" type="parTrans" cxnId="{979BB454-5B9B-4ABC-99F1-B359A33DAEA1}">
      <dgm:prSet/>
      <dgm:spPr/>
      <dgm:t>
        <a:bodyPr/>
        <a:lstStyle/>
        <a:p>
          <a:endParaRPr lang="en-US"/>
        </a:p>
      </dgm:t>
    </dgm:pt>
    <dgm:pt modelId="{4C76A686-796D-4021-9C43-9FDAA9D04470}" type="sibTrans" cxnId="{979BB454-5B9B-4ABC-99F1-B359A33DAEA1}">
      <dgm:prSet/>
      <dgm:spPr/>
      <dgm:t>
        <a:bodyPr/>
        <a:lstStyle/>
        <a:p>
          <a:endParaRPr lang="en-US"/>
        </a:p>
      </dgm:t>
    </dgm:pt>
    <dgm:pt modelId="{1B182D2A-05E1-4FA8-AC47-2B460D5C6317}">
      <dgm:prSe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Competências interpessoais e de colaboração</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48DC6C69-BE7F-4CEC-91B5-03DB6CAC1BAA}" type="parTrans" cxnId="{A42A8E02-663A-43AC-9861-DEAD31BDDF05}">
      <dgm:prSet/>
      <dgm:spPr/>
      <dgm:t>
        <a:bodyPr/>
        <a:lstStyle/>
        <a:p>
          <a:endParaRPr lang="en-US"/>
        </a:p>
      </dgm:t>
    </dgm:pt>
    <dgm:pt modelId="{7366F587-1CA9-4A36-8556-AFD21BB7DCA6}" type="sibTrans" cxnId="{A42A8E02-663A-43AC-9861-DEAD31BDDF05}">
      <dgm:prSet/>
      <dgm:spPr/>
      <dgm:t>
        <a:bodyPr/>
        <a:lstStyle/>
        <a:p>
          <a:endParaRPr lang="en-US"/>
        </a:p>
      </dgm:t>
    </dgm:pt>
    <dgm:pt modelId="{19F80783-8558-43EE-B71E-B7A22B29DF9B}">
      <dgm:prSe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Competências de comunicação</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B87B41AA-C1F4-4E27-8386-29220401C645}" type="parTrans" cxnId="{66D888D6-2A0B-4673-8C13-7A619546AD0A}">
      <dgm:prSet/>
      <dgm:spPr/>
      <dgm:t>
        <a:bodyPr/>
        <a:lstStyle/>
        <a:p>
          <a:endParaRPr lang="en-US"/>
        </a:p>
      </dgm:t>
    </dgm:pt>
    <dgm:pt modelId="{C061E0B3-8CCE-451D-AEC7-A2C78E5B15AB}" type="sibTrans" cxnId="{66D888D6-2A0B-4673-8C13-7A619546AD0A}">
      <dgm:prSet/>
      <dgm:spPr/>
      <dgm:t>
        <a:bodyPr/>
        <a:lstStyle/>
        <a:p>
          <a:endParaRPr lang="en-US"/>
        </a:p>
      </dgm:t>
    </dgm:pt>
    <dgm:pt modelId="{7F17A7A0-5EE2-4B03-A0CA-C4BADEBADF1B}">
      <dgm:prSet custT="1"/>
      <dgm:spPr/>
      <dgm:t>
        <a:bodyPr/>
        <a:lstStyle/>
        <a:p>
          <a:r>
            <a:rPr lang="pt-PT" sz="1400" dirty="0" smtClean="0">
              <a:latin typeface="Verdana" panose="020B0604030504040204" pitchFamily="34" charset="0"/>
              <a:ea typeface="Verdana" panose="020B0604030504040204" pitchFamily="34" charset="0"/>
              <a:cs typeface="Verdana" panose="020B0604030504040204" pitchFamily="34" charset="0"/>
            </a:rPr>
            <a:t>Competências digitais</a:t>
          </a:r>
          <a:endParaRPr lang="en-US" sz="1400" dirty="0">
            <a:latin typeface="Verdana" panose="020B0604030504040204" pitchFamily="34" charset="0"/>
            <a:ea typeface="Verdana" panose="020B0604030504040204" pitchFamily="34" charset="0"/>
            <a:cs typeface="Verdana" panose="020B0604030504040204" pitchFamily="34" charset="0"/>
          </a:endParaRPr>
        </a:p>
      </dgm:t>
    </dgm:pt>
    <dgm:pt modelId="{91C51865-626C-45A4-B0B3-BEB60154F3C6}" type="parTrans" cxnId="{C7903AF3-44BF-4361-8F43-4D8DAB9CB78A}">
      <dgm:prSet/>
      <dgm:spPr/>
      <dgm:t>
        <a:bodyPr/>
        <a:lstStyle/>
        <a:p>
          <a:endParaRPr lang="en-US"/>
        </a:p>
      </dgm:t>
    </dgm:pt>
    <dgm:pt modelId="{15224F78-889F-4A28-AE3B-C6265AC6774B}" type="sibTrans" cxnId="{C7903AF3-44BF-4361-8F43-4D8DAB9CB78A}">
      <dgm:prSet/>
      <dgm:spPr/>
      <dgm:t>
        <a:bodyPr/>
        <a:lstStyle/>
        <a:p>
          <a:endParaRPr lang="en-US"/>
        </a:p>
      </dgm:t>
    </dgm:pt>
    <dgm:pt modelId="{EE12A0E4-3E89-4603-BBDE-019A9ECFC420}" type="pres">
      <dgm:prSet presAssocID="{3FF21A1C-7BB0-4E52-93D7-8EB0696A9412}" presName="Name0" presStyleCnt="0">
        <dgm:presLayoutVars>
          <dgm:chMax val="1"/>
          <dgm:dir/>
          <dgm:animLvl val="ctr"/>
          <dgm:resizeHandles val="exact"/>
        </dgm:presLayoutVars>
      </dgm:prSet>
      <dgm:spPr/>
      <dgm:t>
        <a:bodyPr/>
        <a:lstStyle/>
        <a:p>
          <a:endParaRPr lang="pt-PT"/>
        </a:p>
      </dgm:t>
    </dgm:pt>
    <dgm:pt modelId="{43DE1378-3762-4E95-9EAF-024A09499BA5}" type="pres">
      <dgm:prSet presAssocID="{5CE719E9-C867-42AE-BA7E-608062408A96}" presName="centerShape" presStyleLbl="node0" presStyleIdx="0" presStyleCnt="1" custScaleX="135050" custLinFactNeighborX="1836" custLinFactNeighborY="835"/>
      <dgm:spPr/>
      <dgm:t>
        <a:bodyPr/>
        <a:lstStyle/>
        <a:p>
          <a:endParaRPr lang="pt-PT"/>
        </a:p>
      </dgm:t>
    </dgm:pt>
    <dgm:pt modelId="{E742F9F5-47B5-4411-91AA-E7B54E773358}" type="pres">
      <dgm:prSet presAssocID="{BB52ACE4-D2A3-453D-AD46-78A608FE20DD}" presName="node" presStyleLbl="node1" presStyleIdx="0" presStyleCnt="9" custScaleX="164175" custScaleY="108533" custRadScaleRad="102315" custRadScaleInc="36229">
        <dgm:presLayoutVars>
          <dgm:bulletEnabled val="1"/>
        </dgm:presLayoutVars>
      </dgm:prSet>
      <dgm:spPr/>
      <dgm:t>
        <a:bodyPr/>
        <a:lstStyle/>
        <a:p>
          <a:endParaRPr lang="en-US"/>
        </a:p>
      </dgm:t>
    </dgm:pt>
    <dgm:pt modelId="{539A8B85-4FAB-4F26-9B40-404ECF41AECC}" type="pres">
      <dgm:prSet presAssocID="{BB52ACE4-D2A3-453D-AD46-78A608FE20DD}" presName="dummy" presStyleCnt="0"/>
      <dgm:spPr/>
    </dgm:pt>
    <dgm:pt modelId="{5EC0AF95-80D4-48D6-9CC7-0633089D858C}" type="pres">
      <dgm:prSet presAssocID="{61A553D2-1345-4F51-99CD-2302FF052B72}" presName="sibTrans" presStyleLbl="sibTrans2D1" presStyleIdx="0" presStyleCnt="9"/>
      <dgm:spPr/>
      <dgm:t>
        <a:bodyPr/>
        <a:lstStyle/>
        <a:p>
          <a:endParaRPr lang="pt-PT"/>
        </a:p>
      </dgm:t>
    </dgm:pt>
    <dgm:pt modelId="{79EDBC44-CCAF-4B2F-9DDD-9AF3B4F84AF0}" type="pres">
      <dgm:prSet presAssocID="{51FC29C6-8883-4309-83BA-F145555A1E12}" presName="node" presStyleLbl="node1" presStyleIdx="1" presStyleCnt="9" custScaleX="193855" custScaleY="110776" custRadScaleRad="107738" custRadScaleInc="55464">
        <dgm:presLayoutVars>
          <dgm:bulletEnabled val="1"/>
        </dgm:presLayoutVars>
      </dgm:prSet>
      <dgm:spPr/>
      <dgm:t>
        <a:bodyPr/>
        <a:lstStyle/>
        <a:p>
          <a:endParaRPr lang="en-US"/>
        </a:p>
      </dgm:t>
    </dgm:pt>
    <dgm:pt modelId="{A770D947-580D-4E72-A468-BB9EDB4500A2}" type="pres">
      <dgm:prSet presAssocID="{51FC29C6-8883-4309-83BA-F145555A1E12}" presName="dummy" presStyleCnt="0"/>
      <dgm:spPr/>
    </dgm:pt>
    <dgm:pt modelId="{4E5F4D33-99FA-4EE7-B38F-BC5D7AE2F6A2}" type="pres">
      <dgm:prSet presAssocID="{A5235A96-6E10-48CE-A936-9F2B757E73D1}" presName="sibTrans" presStyleLbl="sibTrans2D1" presStyleIdx="1" presStyleCnt="9"/>
      <dgm:spPr/>
      <dgm:t>
        <a:bodyPr/>
        <a:lstStyle/>
        <a:p>
          <a:endParaRPr lang="pt-PT"/>
        </a:p>
      </dgm:t>
    </dgm:pt>
    <dgm:pt modelId="{9CED59B8-AA03-4EE6-8C45-6AAE38681784}" type="pres">
      <dgm:prSet presAssocID="{2F8508D0-7519-4C76-AE11-6CBA0C0B01B9}" presName="node" presStyleLbl="node1" presStyleIdx="2" presStyleCnt="9" custScaleX="188556" custScaleY="116443" custRadScaleRad="103351" custRadScaleInc="9486">
        <dgm:presLayoutVars>
          <dgm:bulletEnabled val="1"/>
        </dgm:presLayoutVars>
      </dgm:prSet>
      <dgm:spPr/>
      <dgm:t>
        <a:bodyPr/>
        <a:lstStyle/>
        <a:p>
          <a:endParaRPr lang="en-US"/>
        </a:p>
      </dgm:t>
    </dgm:pt>
    <dgm:pt modelId="{7D3B1CB2-E404-437C-914B-B1A3EDD2054B}" type="pres">
      <dgm:prSet presAssocID="{2F8508D0-7519-4C76-AE11-6CBA0C0B01B9}" presName="dummy" presStyleCnt="0"/>
      <dgm:spPr/>
    </dgm:pt>
    <dgm:pt modelId="{A0933C5B-3B31-4E44-9898-1470FEBD0693}" type="pres">
      <dgm:prSet presAssocID="{41C14E84-8947-410B-8504-651F18BD1F85}" presName="sibTrans" presStyleLbl="sibTrans2D1" presStyleIdx="2" presStyleCnt="9"/>
      <dgm:spPr/>
      <dgm:t>
        <a:bodyPr/>
        <a:lstStyle/>
        <a:p>
          <a:endParaRPr lang="pt-PT"/>
        </a:p>
      </dgm:t>
    </dgm:pt>
    <dgm:pt modelId="{FC7FDD01-F172-4027-A2E2-5CAD6AB13504}" type="pres">
      <dgm:prSet presAssocID="{AD73CB7E-31D8-44C7-8401-E7BDD140D64D}" presName="node" presStyleLbl="node1" presStyleIdx="3" presStyleCnt="9" custScaleX="177120" custScaleY="117629" custRadScaleRad="104015" custRadScaleInc="-1613">
        <dgm:presLayoutVars>
          <dgm:bulletEnabled val="1"/>
        </dgm:presLayoutVars>
      </dgm:prSet>
      <dgm:spPr/>
      <dgm:t>
        <a:bodyPr/>
        <a:lstStyle/>
        <a:p>
          <a:endParaRPr lang="en-US"/>
        </a:p>
      </dgm:t>
    </dgm:pt>
    <dgm:pt modelId="{ED54D8A3-60ED-4C18-848F-E3A8688965E8}" type="pres">
      <dgm:prSet presAssocID="{AD73CB7E-31D8-44C7-8401-E7BDD140D64D}" presName="dummy" presStyleCnt="0"/>
      <dgm:spPr/>
    </dgm:pt>
    <dgm:pt modelId="{FC371591-722B-40E4-877E-835E4AF2C101}" type="pres">
      <dgm:prSet presAssocID="{D816B0E5-DFDF-4426-A52E-D94E0E07A9B0}" presName="sibTrans" presStyleLbl="sibTrans2D1" presStyleIdx="3" presStyleCnt="9"/>
      <dgm:spPr/>
      <dgm:t>
        <a:bodyPr/>
        <a:lstStyle/>
        <a:p>
          <a:endParaRPr lang="pt-PT"/>
        </a:p>
      </dgm:t>
    </dgm:pt>
    <dgm:pt modelId="{BBD6B639-349B-4A83-9C34-AC1C9AD8AE12}" type="pres">
      <dgm:prSet presAssocID="{FA85340E-1456-49AA-AF5B-A8683A1F166D}" presName="node" presStyleLbl="node1" presStyleIdx="4" presStyleCnt="9" custScaleX="170448" custScaleY="93425" custRadScaleRad="102865" custRadScaleInc="-12031">
        <dgm:presLayoutVars>
          <dgm:bulletEnabled val="1"/>
        </dgm:presLayoutVars>
      </dgm:prSet>
      <dgm:spPr/>
      <dgm:t>
        <a:bodyPr/>
        <a:lstStyle/>
        <a:p>
          <a:endParaRPr lang="en-US"/>
        </a:p>
      </dgm:t>
    </dgm:pt>
    <dgm:pt modelId="{CBAFC14E-7593-427B-A35E-B5B1ADA031D7}" type="pres">
      <dgm:prSet presAssocID="{FA85340E-1456-49AA-AF5B-A8683A1F166D}" presName="dummy" presStyleCnt="0"/>
      <dgm:spPr/>
    </dgm:pt>
    <dgm:pt modelId="{80448B14-B12E-4181-B5D4-A46EE2DC8939}" type="pres">
      <dgm:prSet presAssocID="{0CA45AEC-4A77-4E0D-A5CD-AABCC9E82098}" presName="sibTrans" presStyleLbl="sibTrans2D1" presStyleIdx="4" presStyleCnt="9"/>
      <dgm:spPr/>
      <dgm:t>
        <a:bodyPr/>
        <a:lstStyle/>
        <a:p>
          <a:endParaRPr lang="pt-PT"/>
        </a:p>
      </dgm:t>
    </dgm:pt>
    <dgm:pt modelId="{61BA074B-4484-4BD5-8B22-F31C6E8FD2C0}" type="pres">
      <dgm:prSet presAssocID="{C36C13EB-7933-4C02-AE25-C28A984E4D07}" presName="node" presStyleLbl="node1" presStyleIdx="5" presStyleCnt="9" custScaleX="176242" custScaleY="112917" custRadScaleRad="102485" custRadScaleInc="25883">
        <dgm:presLayoutVars>
          <dgm:bulletEnabled val="1"/>
        </dgm:presLayoutVars>
      </dgm:prSet>
      <dgm:spPr/>
      <dgm:t>
        <a:bodyPr/>
        <a:lstStyle/>
        <a:p>
          <a:endParaRPr lang="pt-PT"/>
        </a:p>
      </dgm:t>
    </dgm:pt>
    <dgm:pt modelId="{AAE05FB9-4FF1-4CD6-927B-52AAB7A0D7AA}" type="pres">
      <dgm:prSet presAssocID="{C36C13EB-7933-4C02-AE25-C28A984E4D07}" presName="dummy" presStyleCnt="0"/>
      <dgm:spPr/>
    </dgm:pt>
    <dgm:pt modelId="{354FDD88-5FC1-4E79-8050-C2A6A71CFC0E}" type="pres">
      <dgm:prSet presAssocID="{4C76A686-796D-4021-9C43-9FDAA9D04470}" presName="sibTrans" presStyleLbl="sibTrans2D1" presStyleIdx="5" presStyleCnt="9"/>
      <dgm:spPr/>
      <dgm:t>
        <a:bodyPr/>
        <a:lstStyle/>
        <a:p>
          <a:endParaRPr lang="pt-PT"/>
        </a:p>
      </dgm:t>
    </dgm:pt>
    <dgm:pt modelId="{14AC78EC-ABA8-4CB3-A546-87D9C9849948}" type="pres">
      <dgm:prSet presAssocID="{1B182D2A-05E1-4FA8-AC47-2B460D5C6317}" presName="node" presStyleLbl="node1" presStyleIdx="6" presStyleCnt="9" custScaleX="205059" custScaleY="116970" custRadScaleRad="99482" custRadScaleInc="2724">
        <dgm:presLayoutVars>
          <dgm:bulletEnabled val="1"/>
        </dgm:presLayoutVars>
      </dgm:prSet>
      <dgm:spPr/>
      <dgm:t>
        <a:bodyPr/>
        <a:lstStyle/>
        <a:p>
          <a:endParaRPr lang="en-US"/>
        </a:p>
      </dgm:t>
    </dgm:pt>
    <dgm:pt modelId="{ACD6E68F-8499-4A91-852E-5758F477E53A}" type="pres">
      <dgm:prSet presAssocID="{1B182D2A-05E1-4FA8-AC47-2B460D5C6317}" presName="dummy" presStyleCnt="0"/>
      <dgm:spPr/>
    </dgm:pt>
    <dgm:pt modelId="{23074385-8DF5-4A5D-A409-B89BC41CC8AA}" type="pres">
      <dgm:prSet presAssocID="{7366F587-1CA9-4A36-8556-AFD21BB7DCA6}" presName="sibTrans" presStyleLbl="sibTrans2D1" presStyleIdx="6" presStyleCnt="9"/>
      <dgm:spPr/>
      <dgm:t>
        <a:bodyPr/>
        <a:lstStyle/>
        <a:p>
          <a:endParaRPr lang="pt-PT"/>
        </a:p>
      </dgm:t>
    </dgm:pt>
    <dgm:pt modelId="{4E7768AA-B969-490D-A2DE-BFF336E5C09C}" type="pres">
      <dgm:prSet presAssocID="{19F80783-8558-43EE-B71E-B7A22B29DF9B}" presName="node" presStyleLbl="node1" presStyleIdx="7" presStyleCnt="9" custScaleX="193896" custScaleY="129476" custRadScaleRad="96099" custRadScaleInc="-4499">
        <dgm:presLayoutVars>
          <dgm:bulletEnabled val="1"/>
        </dgm:presLayoutVars>
      </dgm:prSet>
      <dgm:spPr/>
      <dgm:t>
        <a:bodyPr/>
        <a:lstStyle/>
        <a:p>
          <a:endParaRPr lang="en-US"/>
        </a:p>
      </dgm:t>
    </dgm:pt>
    <dgm:pt modelId="{4297DF8C-C3D3-4579-9D2D-6EB980182A35}" type="pres">
      <dgm:prSet presAssocID="{19F80783-8558-43EE-B71E-B7A22B29DF9B}" presName="dummy" presStyleCnt="0"/>
      <dgm:spPr/>
    </dgm:pt>
    <dgm:pt modelId="{0792CA28-2A02-46DD-9E66-483A1ED207F9}" type="pres">
      <dgm:prSet presAssocID="{C061E0B3-8CCE-451D-AEC7-A2C78E5B15AB}" presName="sibTrans" presStyleLbl="sibTrans2D1" presStyleIdx="7" presStyleCnt="9"/>
      <dgm:spPr/>
      <dgm:t>
        <a:bodyPr/>
        <a:lstStyle/>
        <a:p>
          <a:endParaRPr lang="pt-PT"/>
        </a:p>
      </dgm:t>
    </dgm:pt>
    <dgm:pt modelId="{63422E51-FFB1-4A13-B93D-C069286E8572}" type="pres">
      <dgm:prSet presAssocID="{7F17A7A0-5EE2-4B03-A0CA-C4BADEBADF1B}" presName="node" presStyleLbl="node1" presStyleIdx="8" presStyleCnt="9" custScaleX="190999" custScaleY="117351" custRadScaleRad="99822" custRadScaleInc="-10123">
        <dgm:presLayoutVars>
          <dgm:bulletEnabled val="1"/>
        </dgm:presLayoutVars>
      </dgm:prSet>
      <dgm:spPr/>
      <dgm:t>
        <a:bodyPr/>
        <a:lstStyle/>
        <a:p>
          <a:endParaRPr lang="pt-PT"/>
        </a:p>
      </dgm:t>
    </dgm:pt>
    <dgm:pt modelId="{CE7C524D-2E04-4519-93EB-7C1B316FD901}" type="pres">
      <dgm:prSet presAssocID="{7F17A7A0-5EE2-4B03-A0CA-C4BADEBADF1B}" presName="dummy" presStyleCnt="0"/>
      <dgm:spPr/>
    </dgm:pt>
    <dgm:pt modelId="{A0DC2D74-EE9A-4455-A164-73CE24CB1D9D}" type="pres">
      <dgm:prSet presAssocID="{15224F78-889F-4A28-AE3B-C6265AC6774B}" presName="sibTrans" presStyleLbl="sibTrans2D1" presStyleIdx="8" presStyleCnt="9"/>
      <dgm:spPr/>
      <dgm:t>
        <a:bodyPr/>
        <a:lstStyle/>
        <a:p>
          <a:endParaRPr lang="pt-PT"/>
        </a:p>
      </dgm:t>
    </dgm:pt>
  </dgm:ptLst>
  <dgm:cxnLst>
    <dgm:cxn modelId="{F9D4205D-3176-4812-9F40-CFE5F492D897}" type="presOf" srcId="{4C76A686-796D-4021-9C43-9FDAA9D04470}" destId="{354FDD88-5FC1-4E79-8050-C2A6A71CFC0E}" srcOrd="0" destOrd="0" presId="urn:microsoft.com/office/officeart/2005/8/layout/radial6"/>
    <dgm:cxn modelId="{0C4F7B66-0574-4772-91B5-EE7E5741D72A}" type="presOf" srcId="{2F8508D0-7519-4C76-AE11-6CBA0C0B01B9}" destId="{9CED59B8-AA03-4EE6-8C45-6AAE38681784}" srcOrd="0" destOrd="0" presId="urn:microsoft.com/office/officeart/2005/8/layout/radial6"/>
    <dgm:cxn modelId="{1D3161FF-EE43-4753-BADC-174BA88D7E73}" type="presOf" srcId="{61A553D2-1345-4F51-99CD-2302FF052B72}" destId="{5EC0AF95-80D4-48D6-9CC7-0633089D858C}" srcOrd="0" destOrd="0" presId="urn:microsoft.com/office/officeart/2005/8/layout/radial6"/>
    <dgm:cxn modelId="{979BB454-5B9B-4ABC-99F1-B359A33DAEA1}" srcId="{5CE719E9-C867-42AE-BA7E-608062408A96}" destId="{C36C13EB-7933-4C02-AE25-C28A984E4D07}" srcOrd="5" destOrd="0" parTransId="{080885EB-22ED-4469-981B-1696E8EDD63E}" sibTransId="{4C76A686-796D-4021-9C43-9FDAA9D04470}"/>
    <dgm:cxn modelId="{A126669F-35F2-4D0D-A4CA-5B7D3058FA44}" type="presOf" srcId="{D816B0E5-DFDF-4426-A52E-D94E0E07A9B0}" destId="{FC371591-722B-40E4-877E-835E4AF2C101}" srcOrd="0" destOrd="0" presId="urn:microsoft.com/office/officeart/2005/8/layout/radial6"/>
    <dgm:cxn modelId="{327B01B2-3B03-4835-80CA-3A9AA1E917EA}" type="presOf" srcId="{7F17A7A0-5EE2-4B03-A0CA-C4BADEBADF1B}" destId="{63422E51-FFB1-4A13-B93D-C069286E8572}" srcOrd="0" destOrd="0" presId="urn:microsoft.com/office/officeart/2005/8/layout/radial6"/>
    <dgm:cxn modelId="{C7903AF3-44BF-4361-8F43-4D8DAB9CB78A}" srcId="{5CE719E9-C867-42AE-BA7E-608062408A96}" destId="{7F17A7A0-5EE2-4B03-A0CA-C4BADEBADF1B}" srcOrd="8" destOrd="0" parTransId="{91C51865-626C-45A4-B0B3-BEB60154F3C6}" sibTransId="{15224F78-889F-4A28-AE3B-C6265AC6774B}"/>
    <dgm:cxn modelId="{C75F7729-B02E-44D1-8A07-D3793464EAF8}" type="presOf" srcId="{FA85340E-1456-49AA-AF5B-A8683A1F166D}" destId="{BBD6B639-349B-4A83-9C34-AC1C9AD8AE12}" srcOrd="0" destOrd="0" presId="urn:microsoft.com/office/officeart/2005/8/layout/radial6"/>
    <dgm:cxn modelId="{1EE0300D-F15A-41A0-84D1-DD707E9BB468}" type="presOf" srcId="{C36C13EB-7933-4C02-AE25-C28A984E4D07}" destId="{61BA074B-4484-4BD5-8B22-F31C6E8FD2C0}" srcOrd="0" destOrd="0" presId="urn:microsoft.com/office/officeart/2005/8/layout/radial6"/>
    <dgm:cxn modelId="{9A9CD4AE-0EC7-4EA2-9CC5-C3630E661E0F}" type="presOf" srcId="{1B182D2A-05E1-4FA8-AC47-2B460D5C6317}" destId="{14AC78EC-ABA8-4CB3-A546-87D9C9849948}" srcOrd="0" destOrd="0" presId="urn:microsoft.com/office/officeart/2005/8/layout/radial6"/>
    <dgm:cxn modelId="{29AD4CAD-BF58-446E-ADC4-A5E9C71A8CA4}" srcId="{3FF21A1C-7BB0-4E52-93D7-8EB0696A9412}" destId="{5CE719E9-C867-42AE-BA7E-608062408A96}" srcOrd="0" destOrd="0" parTransId="{55DD6F8A-F858-4287-A084-C5FB10FFDD9C}" sibTransId="{F72F7568-42AD-4F62-910F-20C73D476576}"/>
    <dgm:cxn modelId="{D527C940-0E11-4D55-A3DE-627539C90D55}" type="presOf" srcId="{15224F78-889F-4A28-AE3B-C6265AC6774B}" destId="{A0DC2D74-EE9A-4455-A164-73CE24CB1D9D}" srcOrd="0" destOrd="0" presId="urn:microsoft.com/office/officeart/2005/8/layout/radial6"/>
    <dgm:cxn modelId="{CA9EBD51-8EF2-4F2B-9C13-597FBA100B50}" type="presOf" srcId="{19F80783-8558-43EE-B71E-B7A22B29DF9B}" destId="{4E7768AA-B969-490D-A2DE-BFF336E5C09C}" srcOrd="0" destOrd="0" presId="urn:microsoft.com/office/officeart/2005/8/layout/radial6"/>
    <dgm:cxn modelId="{710FEBD9-2FDF-4D0E-9504-44FBBFFFBB2E}" srcId="{5CE719E9-C867-42AE-BA7E-608062408A96}" destId="{51FC29C6-8883-4309-83BA-F145555A1E12}" srcOrd="1" destOrd="0" parTransId="{2464BC15-FBB9-4990-92DF-4903ECDFF3DE}" sibTransId="{A5235A96-6E10-48CE-A936-9F2B757E73D1}"/>
    <dgm:cxn modelId="{D6320A19-63BA-4975-ABCA-0B2178040207}" srcId="{5CE719E9-C867-42AE-BA7E-608062408A96}" destId="{2F8508D0-7519-4C76-AE11-6CBA0C0B01B9}" srcOrd="2" destOrd="0" parTransId="{783BF4E9-B2F9-4057-AC87-83B81C0A9D65}" sibTransId="{41C14E84-8947-410B-8504-651F18BD1F85}"/>
    <dgm:cxn modelId="{7C054319-39AF-42F4-A9C9-EC032DC3216C}" type="presOf" srcId="{C061E0B3-8CCE-451D-AEC7-A2C78E5B15AB}" destId="{0792CA28-2A02-46DD-9E66-483A1ED207F9}" srcOrd="0" destOrd="0" presId="urn:microsoft.com/office/officeart/2005/8/layout/radial6"/>
    <dgm:cxn modelId="{C93A4B1F-12CC-44DE-9911-DC5A987CCA82}" type="presOf" srcId="{BB52ACE4-D2A3-453D-AD46-78A608FE20DD}" destId="{E742F9F5-47B5-4411-91AA-E7B54E773358}" srcOrd="0" destOrd="0" presId="urn:microsoft.com/office/officeart/2005/8/layout/radial6"/>
    <dgm:cxn modelId="{44B00451-70C6-4171-9511-AD8D3C501C78}" type="presOf" srcId="{0CA45AEC-4A77-4E0D-A5CD-AABCC9E82098}" destId="{80448B14-B12E-4181-B5D4-A46EE2DC8939}" srcOrd="0" destOrd="0" presId="urn:microsoft.com/office/officeart/2005/8/layout/radial6"/>
    <dgm:cxn modelId="{96B9BF25-72B0-46BC-B9EE-F95C61C2AA8F}" srcId="{5CE719E9-C867-42AE-BA7E-608062408A96}" destId="{BB52ACE4-D2A3-453D-AD46-78A608FE20DD}" srcOrd="0" destOrd="0" parTransId="{5270DB87-9A06-4A12-8C90-212B5EA16D3A}" sibTransId="{61A553D2-1345-4F51-99CD-2302FF052B72}"/>
    <dgm:cxn modelId="{58921081-A87B-486C-AEB9-75A4EA4B52E4}" srcId="{5CE719E9-C867-42AE-BA7E-608062408A96}" destId="{AD73CB7E-31D8-44C7-8401-E7BDD140D64D}" srcOrd="3" destOrd="0" parTransId="{B4881772-7A12-43C0-AD3B-FB0F8B3B9D86}" sibTransId="{D816B0E5-DFDF-4426-A52E-D94E0E07A9B0}"/>
    <dgm:cxn modelId="{DD12D5F0-7BB6-44C2-9D86-E8549DC6034F}" type="presOf" srcId="{A5235A96-6E10-48CE-A936-9F2B757E73D1}" destId="{4E5F4D33-99FA-4EE7-B38F-BC5D7AE2F6A2}" srcOrd="0" destOrd="0" presId="urn:microsoft.com/office/officeart/2005/8/layout/radial6"/>
    <dgm:cxn modelId="{F919BCEE-E3A6-4837-BB69-9238C04622BC}" type="presOf" srcId="{7366F587-1CA9-4A36-8556-AFD21BB7DCA6}" destId="{23074385-8DF5-4A5D-A409-B89BC41CC8AA}" srcOrd="0" destOrd="0" presId="urn:microsoft.com/office/officeart/2005/8/layout/radial6"/>
    <dgm:cxn modelId="{A42A8E02-663A-43AC-9861-DEAD31BDDF05}" srcId="{5CE719E9-C867-42AE-BA7E-608062408A96}" destId="{1B182D2A-05E1-4FA8-AC47-2B460D5C6317}" srcOrd="6" destOrd="0" parTransId="{48DC6C69-BE7F-4CEC-91B5-03DB6CAC1BAA}" sibTransId="{7366F587-1CA9-4A36-8556-AFD21BB7DCA6}"/>
    <dgm:cxn modelId="{905A0C06-BFC5-469F-BA88-36C4513A1285}" type="presOf" srcId="{AD73CB7E-31D8-44C7-8401-E7BDD140D64D}" destId="{FC7FDD01-F172-4027-A2E2-5CAD6AB13504}" srcOrd="0" destOrd="0" presId="urn:microsoft.com/office/officeart/2005/8/layout/radial6"/>
    <dgm:cxn modelId="{E057533E-C1B0-4083-90CD-45305093D12D}" type="presOf" srcId="{41C14E84-8947-410B-8504-651F18BD1F85}" destId="{A0933C5B-3B31-4E44-9898-1470FEBD0693}" srcOrd="0" destOrd="0" presId="urn:microsoft.com/office/officeart/2005/8/layout/radial6"/>
    <dgm:cxn modelId="{194E7C8D-2CCE-49D6-9674-7026EF102825}" srcId="{5CE719E9-C867-42AE-BA7E-608062408A96}" destId="{FA85340E-1456-49AA-AF5B-A8683A1F166D}" srcOrd="4" destOrd="0" parTransId="{AAE95837-9544-419E-9B80-B62AB19C1663}" sibTransId="{0CA45AEC-4A77-4E0D-A5CD-AABCC9E82098}"/>
    <dgm:cxn modelId="{66D888D6-2A0B-4673-8C13-7A619546AD0A}" srcId="{5CE719E9-C867-42AE-BA7E-608062408A96}" destId="{19F80783-8558-43EE-B71E-B7A22B29DF9B}" srcOrd="7" destOrd="0" parTransId="{B87B41AA-C1F4-4E27-8386-29220401C645}" sibTransId="{C061E0B3-8CCE-451D-AEC7-A2C78E5B15AB}"/>
    <dgm:cxn modelId="{89602AF7-EFAC-48E9-AB23-0D96A9F3FB4E}" type="presOf" srcId="{3FF21A1C-7BB0-4E52-93D7-8EB0696A9412}" destId="{EE12A0E4-3E89-4603-BBDE-019A9ECFC420}" srcOrd="0" destOrd="0" presId="urn:microsoft.com/office/officeart/2005/8/layout/radial6"/>
    <dgm:cxn modelId="{4F65CA3A-9FC4-4895-969B-E651ED4D18CB}" type="presOf" srcId="{5CE719E9-C867-42AE-BA7E-608062408A96}" destId="{43DE1378-3762-4E95-9EAF-024A09499BA5}" srcOrd="0" destOrd="0" presId="urn:microsoft.com/office/officeart/2005/8/layout/radial6"/>
    <dgm:cxn modelId="{C4880CCB-8915-4BE8-BA1E-AD02FF75BF78}" type="presOf" srcId="{51FC29C6-8883-4309-83BA-F145555A1E12}" destId="{79EDBC44-CCAF-4B2F-9DDD-9AF3B4F84AF0}" srcOrd="0" destOrd="0" presId="urn:microsoft.com/office/officeart/2005/8/layout/radial6"/>
    <dgm:cxn modelId="{AD73683E-F34A-42AB-A44C-9516E28DD08D}" type="presParOf" srcId="{EE12A0E4-3E89-4603-BBDE-019A9ECFC420}" destId="{43DE1378-3762-4E95-9EAF-024A09499BA5}" srcOrd="0" destOrd="0" presId="urn:microsoft.com/office/officeart/2005/8/layout/radial6"/>
    <dgm:cxn modelId="{E7A9B9F4-9CE1-4BB7-8D03-8579C8A7D090}" type="presParOf" srcId="{EE12A0E4-3E89-4603-BBDE-019A9ECFC420}" destId="{E742F9F5-47B5-4411-91AA-E7B54E773358}" srcOrd="1" destOrd="0" presId="urn:microsoft.com/office/officeart/2005/8/layout/radial6"/>
    <dgm:cxn modelId="{639B50B8-2905-46A7-B378-AA0F115BCFBC}" type="presParOf" srcId="{EE12A0E4-3E89-4603-BBDE-019A9ECFC420}" destId="{539A8B85-4FAB-4F26-9B40-404ECF41AECC}" srcOrd="2" destOrd="0" presId="urn:microsoft.com/office/officeart/2005/8/layout/radial6"/>
    <dgm:cxn modelId="{2B27DE74-5B03-42B0-A9E6-DCA27C9D95C6}" type="presParOf" srcId="{EE12A0E4-3E89-4603-BBDE-019A9ECFC420}" destId="{5EC0AF95-80D4-48D6-9CC7-0633089D858C}" srcOrd="3" destOrd="0" presId="urn:microsoft.com/office/officeart/2005/8/layout/radial6"/>
    <dgm:cxn modelId="{1B9A95A1-F53C-46A2-A353-96D94B8EB782}" type="presParOf" srcId="{EE12A0E4-3E89-4603-BBDE-019A9ECFC420}" destId="{79EDBC44-CCAF-4B2F-9DDD-9AF3B4F84AF0}" srcOrd="4" destOrd="0" presId="urn:microsoft.com/office/officeart/2005/8/layout/radial6"/>
    <dgm:cxn modelId="{3CF1273D-37B7-47F6-854D-662102A8D342}" type="presParOf" srcId="{EE12A0E4-3E89-4603-BBDE-019A9ECFC420}" destId="{A770D947-580D-4E72-A468-BB9EDB4500A2}" srcOrd="5" destOrd="0" presId="urn:microsoft.com/office/officeart/2005/8/layout/radial6"/>
    <dgm:cxn modelId="{50DDCDBE-D155-4CB9-A98D-BDE1E385D7F0}" type="presParOf" srcId="{EE12A0E4-3E89-4603-BBDE-019A9ECFC420}" destId="{4E5F4D33-99FA-4EE7-B38F-BC5D7AE2F6A2}" srcOrd="6" destOrd="0" presId="urn:microsoft.com/office/officeart/2005/8/layout/radial6"/>
    <dgm:cxn modelId="{29CB1AD3-1203-4E94-AEB8-7AB13219C68E}" type="presParOf" srcId="{EE12A0E4-3E89-4603-BBDE-019A9ECFC420}" destId="{9CED59B8-AA03-4EE6-8C45-6AAE38681784}" srcOrd="7" destOrd="0" presId="urn:microsoft.com/office/officeart/2005/8/layout/radial6"/>
    <dgm:cxn modelId="{6704E990-29FA-48E2-AB75-C581E80BB9FE}" type="presParOf" srcId="{EE12A0E4-3E89-4603-BBDE-019A9ECFC420}" destId="{7D3B1CB2-E404-437C-914B-B1A3EDD2054B}" srcOrd="8" destOrd="0" presId="urn:microsoft.com/office/officeart/2005/8/layout/radial6"/>
    <dgm:cxn modelId="{DC7DAC73-D913-48BF-9F26-43EFC0A0D495}" type="presParOf" srcId="{EE12A0E4-3E89-4603-BBDE-019A9ECFC420}" destId="{A0933C5B-3B31-4E44-9898-1470FEBD0693}" srcOrd="9" destOrd="0" presId="urn:microsoft.com/office/officeart/2005/8/layout/radial6"/>
    <dgm:cxn modelId="{D3B621C8-36DB-4B1A-9424-D68FDA0A3F8B}" type="presParOf" srcId="{EE12A0E4-3E89-4603-BBDE-019A9ECFC420}" destId="{FC7FDD01-F172-4027-A2E2-5CAD6AB13504}" srcOrd="10" destOrd="0" presId="urn:microsoft.com/office/officeart/2005/8/layout/radial6"/>
    <dgm:cxn modelId="{09313C7F-59D1-43EF-817B-7CF38165D4A4}" type="presParOf" srcId="{EE12A0E4-3E89-4603-BBDE-019A9ECFC420}" destId="{ED54D8A3-60ED-4C18-848F-E3A8688965E8}" srcOrd="11" destOrd="0" presId="urn:microsoft.com/office/officeart/2005/8/layout/radial6"/>
    <dgm:cxn modelId="{FD010C4C-30BB-4366-BDD3-8BB6A84A2C11}" type="presParOf" srcId="{EE12A0E4-3E89-4603-BBDE-019A9ECFC420}" destId="{FC371591-722B-40E4-877E-835E4AF2C101}" srcOrd="12" destOrd="0" presId="urn:microsoft.com/office/officeart/2005/8/layout/radial6"/>
    <dgm:cxn modelId="{9BC9C5D2-6598-42DC-B327-8F9B569B8D7A}" type="presParOf" srcId="{EE12A0E4-3E89-4603-BBDE-019A9ECFC420}" destId="{BBD6B639-349B-4A83-9C34-AC1C9AD8AE12}" srcOrd="13" destOrd="0" presId="urn:microsoft.com/office/officeart/2005/8/layout/radial6"/>
    <dgm:cxn modelId="{FAF7BDA1-1558-4C93-83CF-28725C045E17}" type="presParOf" srcId="{EE12A0E4-3E89-4603-BBDE-019A9ECFC420}" destId="{CBAFC14E-7593-427B-A35E-B5B1ADA031D7}" srcOrd="14" destOrd="0" presId="urn:microsoft.com/office/officeart/2005/8/layout/radial6"/>
    <dgm:cxn modelId="{E00616EB-D88F-44C8-9809-276B78667659}" type="presParOf" srcId="{EE12A0E4-3E89-4603-BBDE-019A9ECFC420}" destId="{80448B14-B12E-4181-B5D4-A46EE2DC8939}" srcOrd="15" destOrd="0" presId="urn:microsoft.com/office/officeart/2005/8/layout/radial6"/>
    <dgm:cxn modelId="{63B5FE77-4D20-4720-93FC-38B8E5EA0D7B}" type="presParOf" srcId="{EE12A0E4-3E89-4603-BBDE-019A9ECFC420}" destId="{61BA074B-4484-4BD5-8B22-F31C6E8FD2C0}" srcOrd="16" destOrd="0" presId="urn:microsoft.com/office/officeart/2005/8/layout/radial6"/>
    <dgm:cxn modelId="{57B39E71-4969-4FAB-97DA-A2CB50DC7E7B}" type="presParOf" srcId="{EE12A0E4-3E89-4603-BBDE-019A9ECFC420}" destId="{AAE05FB9-4FF1-4CD6-927B-52AAB7A0D7AA}" srcOrd="17" destOrd="0" presId="urn:microsoft.com/office/officeart/2005/8/layout/radial6"/>
    <dgm:cxn modelId="{C4400799-518D-483B-AE98-7A6C675B9113}" type="presParOf" srcId="{EE12A0E4-3E89-4603-BBDE-019A9ECFC420}" destId="{354FDD88-5FC1-4E79-8050-C2A6A71CFC0E}" srcOrd="18" destOrd="0" presId="urn:microsoft.com/office/officeart/2005/8/layout/radial6"/>
    <dgm:cxn modelId="{9A516652-FFF2-441A-8315-B06E98FD94BD}" type="presParOf" srcId="{EE12A0E4-3E89-4603-BBDE-019A9ECFC420}" destId="{14AC78EC-ABA8-4CB3-A546-87D9C9849948}" srcOrd="19" destOrd="0" presId="urn:microsoft.com/office/officeart/2005/8/layout/radial6"/>
    <dgm:cxn modelId="{9A2B5C48-563A-4EBE-B816-A23702D7014D}" type="presParOf" srcId="{EE12A0E4-3E89-4603-BBDE-019A9ECFC420}" destId="{ACD6E68F-8499-4A91-852E-5758F477E53A}" srcOrd="20" destOrd="0" presId="urn:microsoft.com/office/officeart/2005/8/layout/radial6"/>
    <dgm:cxn modelId="{30CD5969-EBC9-45D6-B253-2CD7D95B7292}" type="presParOf" srcId="{EE12A0E4-3E89-4603-BBDE-019A9ECFC420}" destId="{23074385-8DF5-4A5D-A409-B89BC41CC8AA}" srcOrd="21" destOrd="0" presId="urn:microsoft.com/office/officeart/2005/8/layout/radial6"/>
    <dgm:cxn modelId="{4000B2C3-28B7-4776-B69B-F3475A4EC483}" type="presParOf" srcId="{EE12A0E4-3E89-4603-BBDE-019A9ECFC420}" destId="{4E7768AA-B969-490D-A2DE-BFF336E5C09C}" srcOrd="22" destOrd="0" presId="urn:microsoft.com/office/officeart/2005/8/layout/radial6"/>
    <dgm:cxn modelId="{6E0508B1-F9D2-4310-BDA7-75CEDD03C6CD}" type="presParOf" srcId="{EE12A0E4-3E89-4603-BBDE-019A9ECFC420}" destId="{4297DF8C-C3D3-4579-9D2D-6EB980182A35}" srcOrd="23" destOrd="0" presId="urn:microsoft.com/office/officeart/2005/8/layout/radial6"/>
    <dgm:cxn modelId="{523E2E3E-8C58-4053-9397-938C801D09BC}" type="presParOf" srcId="{EE12A0E4-3E89-4603-BBDE-019A9ECFC420}" destId="{0792CA28-2A02-46DD-9E66-483A1ED207F9}" srcOrd="24" destOrd="0" presId="urn:microsoft.com/office/officeart/2005/8/layout/radial6"/>
    <dgm:cxn modelId="{437BBAC1-C2D3-4D0E-A650-BFE6356EFD8C}" type="presParOf" srcId="{EE12A0E4-3E89-4603-BBDE-019A9ECFC420}" destId="{63422E51-FFB1-4A13-B93D-C069286E8572}" srcOrd="25" destOrd="0" presId="urn:microsoft.com/office/officeart/2005/8/layout/radial6"/>
    <dgm:cxn modelId="{CA21A02A-5E66-464E-9C82-D57B6BAFA51C}" type="presParOf" srcId="{EE12A0E4-3E89-4603-BBDE-019A9ECFC420}" destId="{CE7C524D-2E04-4519-93EB-7C1B316FD901}" srcOrd="26" destOrd="0" presId="urn:microsoft.com/office/officeart/2005/8/layout/radial6"/>
    <dgm:cxn modelId="{A38AF9AF-F603-43A8-9F3F-5F714697A364}" type="presParOf" srcId="{EE12A0E4-3E89-4603-BBDE-019A9ECFC420}" destId="{A0DC2D74-EE9A-4455-A164-73CE24CB1D9D}"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F21A1C-7BB0-4E52-93D7-8EB0696A9412}"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5CE719E9-C867-42AE-BA7E-608062408A96}">
      <dgm:prSet phldrT="[Text]"/>
      <dgm:spPr/>
      <dgm:t>
        <a:bodyPr/>
        <a:lstStyle/>
        <a:p>
          <a:r>
            <a:rPr lang="pt-PT" dirty="0" smtClean="0"/>
            <a:t>21st-century </a:t>
          </a:r>
          <a:r>
            <a:rPr lang="pt-PT" dirty="0" err="1" smtClean="0"/>
            <a:t>skills</a:t>
          </a:r>
          <a:endParaRPr lang="en-US" dirty="0"/>
        </a:p>
      </dgm:t>
    </dgm:pt>
    <dgm:pt modelId="{55DD6F8A-F858-4287-A084-C5FB10FFDD9C}" type="parTrans" cxnId="{29AD4CAD-BF58-446E-ADC4-A5E9C71A8CA4}">
      <dgm:prSet/>
      <dgm:spPr/>
      <dgm:t>
        <a:bodyPr/>
        <a:lstStyle/>
        <a:p>
          <a:endParaRPr lang="en-US"/>
        </a:p>
      </dgm:t>
    </dgm:pt>
    <dgm:pt modelId="{F72F7568-42AD-4F62-910F-20C73D476576}" type="sibTrans" cxnId="{29AD4CAD-BF58-446E-ADC4-A5E9C71A8CA4}">
      <dgm:prSet/>
      <dgm:spPr/>
      <dgm:t>
        <a:bodyPr/>
        <a:lstStyle/>
        <a:p>
          <a:endParaRPr lang="en-US"/>
        </a:p>
      </dgm:t>
    </dgm:pt>
    <dgm:pt modelId="{BB52ACE4-D2A3-453D-AD46-78A608FE20DD}">
      <dgm:prSet phldrT="[Tex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E-bussiness</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5270DB87-9A06-4A12-8C90-212B5EA16D3A}" type="parTrans" cxnId="{96B9BF25-72B0-46BC-B9EE-F95C61C2AA8F}">
      <dgm:prSet/>
      <dgm:spPr/>
      <dgm:t>
        <a:bodyPr/>
        <a:lstStyle/>
        <a:p>
          <a:endParaRPr lang="en-US"/>
        </a:p>
      </dgm:t>
    </dgm:pt>
    <dgm:pt modelId="{61A553D2-1345-4F51-99CD-2302FF052B72}" type="sibTrans" cxnId="{96B9BF25-72B0-46BC-B9EE-F95C61C2AA8F}">
      <dgm:prSet/>
      <dgm:spPr/>
      <dgm:t>
        <a:bodyPr/>
        <a:lstStyle/>
        <a:p>
          <a:endParaRPr lang="en-US"/>
        </a:p>
      </dgm:t>
    </dgm:pt>
    <dgm:pt modelId="{51FC29C6-8883-4309-83BA-F145555A1E12}">
      <dgm:prSet phldrT="[Tex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Fluência na gestão da informação</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2464BC15-FBB9-4990-92DF-4903ECDFF3DE}" type="parTrans" cxnId="{710FEBD9-2FDF-4D0E-9504-44FBBFFFBB2E}">
      <dgm:prSet/>
      <dgm:spPr/>
      <dgm:t>
        <a:bodyPr/>
        <a:lstStyle/>
        <a:p>
          <a:endParaRPr lang="en-US"/>
        </a:p>
      </dgm:t>
    </dgm:pt>
    <dgm:pt modelId="{A5235A96-6E10-48CE-A936-9F2B757E73D1}" type="sibTrans" cxnId="{710FEBD9-2FDF-4D0E-9504-44FBBFFFBB2E}">
      <dgm:prSet/>
      <dgm:spPr/>
      <dgm:t>
        <a:bodyPr/>
        <a:lstStyle/>
        <a:p>
          <a:endParaRPr lang="en-US"/>
        </a:p>
      </dgm:t>
    </dgm:pt>
    <dgm:pt modelId="{2F8508D0-7519-4C76-AE11-6CBA0C0B01B9}">
      <dgm:prSet phldrT="[Tex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Literacia multicultural &amp; Consciência golbal</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783BF4E9-B2F9-4057-AC87-83B81C0A9D65}" type="parTrans" cxnId="{D6320A19-63BA-4975-ABCA-0B2178040207}">
      <dgm:prSet/>
      <dgm:spPr/>
      <dgm:t>
        <a:bodyPr/>
        <a:lstStyle/>
        <a:p>
          <a:endParaRPr lang="en-US"/>
        </a:p>
      </dgm:t>
    </dgm:pt>
    <dgm:pt modelId="{41C14E84-8947-410B-8504-651F18BD1F85}" type="sibTrans" cxnId="{D6320A19-63BA-4975-ABCA-0B2178040207}">
      <dgm:prSet/>
      <dgm:spPr/>
      <dgm:t>
        <a:bodyPr/>
        <a:lstStyle/>
        <a:p>
          <a:endParaRPr lang="en-US"/>
        </a:p>
      </dgm:t>
    </dgm:pt>
    <dgm:pt modelId="{AD73CB7E-31D8-44C7-8401-E7BDD140D64D}">
      <dgm:prSet phldrT="[Tex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Investigação, planeamento estratégico e resolução de problemas</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B4881772-7A12-43C0-AD3B-FB0F8B3B9D86}" type="parTrans" cxnId="{58921081-A87B-486C-AEB9-75A4EA4B52E4}">
      <dgm:prSet/>
      <dgm:spPr/>
      <dgm:t>
        <a:bodyPr/>
        <a:lstStyle/>
        <a:p>
          <a:endParaRPr lang="en-US"/>
        </a:p>
      </dgm:t>
    </dgm:pt>
    <dgm:pt modelId="{D816B0E5-DFDF-4426-A52E-D94E0E07A9B0}" type="sibTrans" cxnId="{58921081-A87B-486C-AEB9-75A4EA4B52E4}">
      <dgm:prSet/>
      <dgm:spPr/>
      <dgm:t>
        <a:bodyPr/>
        <a:lstStyle/>
        <a:p>
          <a:endParaRPr lang="en-US"/>
        </a:p>
      </dgm:t>
    </dgm:pt>
    <dgm:pt modelId="{FA85340E-1456-49AA-AF5B-A8683A1F166D}">
      <dgm:prSe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Reflexividade e pensamento critico</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AAE95837-9544-419E-9B80-B62AB19C1663}" type="parTrans" cxnId="{194E7C8D-2CCE-49D6-9674-7026EF102825}">
      <dgm:prSet/>
      <dgm:spPr/>
      <dgm:t>
        <a:bodyPr/>
        <a:lstStyle/>
        <a:p>
          <a:endParaRPr lang="en-US"/>
        </a:p>
      </dgm:t>
    </dgm:pt>
    <dgm:pt modelId="{0CA45AEC-4A77-4E0D-A5CD-AABCC9E82098}" type="sibTrans" cxnId="{194E7C8D-2CCE-49D6-9674-7026EF102825}">
      <dgm:prSet/>
      <dgm:spPr/>
      <dgm:t>
        <a:bodyPr/>
        <a:lstStyle/>
        <a:p>
          <a:endParaRPr lang="en-US"/>
        </a:p>
      </dgm:t>
    </dgm:pt>
    <dgm:pt modelId="{C36C13EB-7933-4C02-AE25-C28A984E4D07}">
      <dgm:prSe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Criatividade e produtividade</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080885EB-22ED-4469-981B-1696E8EDD63E}" type="parTrans" cxnId="{979BB454-5B9B-4ABC-99F1-B359A33DAEA1}">
      <dgm:prSet/>
      <dgm:spPr/>
      <dgm:t>
        <a:bodyPr/>
        <a:lstStyle/>
        <a:p>
          <a:endParaRPr lang="en-US"/>
        </a:p>
      </dgm:t>
    </dgm:pt>
    <dgm:pt modelId="{4C76A686-796D-4021-9C43-9FDAA9D04470}" type="sibTrans" cxnId="{979BB454-5B9B-4ABC-99F1-B359A33DAEA1}">
      <dgm:prSet/>
      <dgm:spPr/>
      <dgm:t>
        <a:bodyPr/>
        <a:lstStyle/>
        <a:p>
          <a:endParaRPr lang="en-US"/>
        </a:p>
      </dgm:t>
    </dgm:pt>
    <dgm:pt modelId="{1B182D2A-05E1-4FA8-AC47-2B460D5C6317}">
      <dgm:prSe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Competências interpessoais e de colaboração</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48DC6C69-BE7F-4CEC-91B5-03DB6CAC1BAA}" type="parTrans" cxnId="{A42A8E02-663A-43AC-9861-DEAD31BDDF05}">
      <dgm:prSet/>
      <dgm:spPr/>
      <dgm:t>
        <a:bodyPr/>
        <a:lstStyle/>
        <a:p>
          <a:endParaRPr lang="en-US"/>
        </a:p>
      </dgm:t>
    </dgm:pt>
    <dgm:pt modelId="{7366F587-1CA9-4A36-8556-AFD21BB7DCA6}" type="sibTrans" cxnId="{A42A8E02-663A-43AC-9861-DEAD31BDDF05}">
      <dgm:prSet/>
      <dgm:spPr/>
      <dgm:t>
        <a:bodyPr/>
        <a:lstStyle/>
        <a:p>
          <a:endParaRPr lang="en-US"/>
        </a:p>
      </dgm:t>
    </dgm:pt>
    <dgm:pt modelId="{19F80783-8558-43EE-B71E-B7A22B29DF9B}">
      <dgm:prSe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Competências de comunicação</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B87B41AA-C1F4-4E27-8386-29220401C645}" type="parTrans" cxnId="{66D888D6-2A0B-4673-8C13-7A619546AD0A}">
      <dgm:prSet/>
      <dgm:spPr/>
      <dgm:t>
        <a:bodyPr/>
        <a:lstStyle/>
        <a:p>
          <a:endParaRPr lang="en-US"/>
        </a:p>
      </dgm:t>
    </dgm:pt>
    <dgm:pt modelId="{C061E0B3-8CCE-451D-AEC7-A2C78E5B15AB}" type="sibTrans" cxnId="{66D888D6-2A0B-4673-8C13-7A619546AD0A}">
      <dgm:prSet/>
      <dgm:spPr/>
      <dgm:t>
        <a:bodyPr/>
        <a:lstStyle/>
        <a:p>
          <a:endParaRPr lang="en-US"/>
        </a:p>
      </dgm:t>
    </dgm:pt>
    <dgm:pt modelId="{7F17A7A0-5EE2-4B03-A0CA-C4BADEBADF1B}">
      <dgm:prSet custT="1"/>
      <dgm:spPr/>
      <dgm:t>
        <a:bodyPr/>
        <a:lstStyle/>
        <a:p>
          <a:r>
            <a:rPr lang="pt-PT" sz="1100" dirty="0" smtClean="0">
              <a:latin typeface="Verdana" panose="020B0604030504040204" pitchFamily="34" charset="0"/>
              <a:ea typeface="Verdana" panose="020B0604030504040204" pitchFamily="34" charset="0"/>
              <a:cs typeface="Verdana" panose="020B0604030504040204" pitchFamily="34" charset="0"/>
            </a:rPr>
            <a:t>Competências digitais</a:t>
          </a:r>
          <a:endParaRPr lang="en-US" sz="1100" dirty="0">
            <a:latin typeface="Verdana" panose="020B0604030504040204" pitchFamily="34" charset="0"/>
            <a:ea typeface="Verdana" panose="020B0604030504040204" pitchFamily="34" charset="0"/>
            <a:cs typeface="Verdana" panose="020B0604030504040204" pitchFamily="34" charset="0"/>
          </a:endParaRPr>
        </a:p>
      </dgm:t>
    </dgm:pt>
    <dgm:pt modelId="{91C51865-626C-45A4-B0B3-BEB60154F3C6}" type="parTrans" cxnId="{C7903AF3-44BF-4361-8F43-4D8DAB9CB78A}">
      <dgm:prSet/>
      <dgm:spPr/>
      <dgm:t>
        <a:bodyPr/>
        <a:lstStyle/>
        <a:p>
          <a:endParaRPr lang="en-US"/>
        </a:p>
      </dgm:t>
    </dgm:pt>
    <dgm:pt modelId="{15224F78-889F-4A28-AE3B-C6265AC6774B}" type="sibTrans" cxnId="{C7903AF3-44BF-4361-8F43-4D8DAB9CB78A}">
      <dgm:prSet/>
      <dgm:spPr/>
      <dgm:t>
        <a:bodyPr/>
        <a:lstStyle/>
        <a:p>
          <a:endParaRPr lang="en-US"/>
        </a:p>
      </dgm:t>
    </dgm:pt>
    <dgm:pt modelId="{EE12A0E4-3E89-4603-BBDE-019A9ECFC420}" type="pres">
      <dgm:prSet presAssocID="{3FF21A1C-7BB0-4E52-93D7-8EB0696A9412}" presName="Name0" presStyleCnt="0">
        <dgm:presLayoutVars>
          <dgm:chMax val="1"/>
          <dgm:dir/>
          <dgm:animLvl val="ctr"/>
          <dgm:resizeHandles val="exact"/>
        </dgm:presLayoutVars>
      </dgm:prSet>
      <dgm:spPr/>
      <dgm:t>
        <a:bodyPr/>
        <a:lstStyle/>
        <a:p>
          <a:endParaRPr lang="pt-PT"/>
        </a:p>
      </dgm:t>
    </dgm:pt>
    <dgm:pt modelId="{43DE1378-3762-4E95-9EAF-024A09499BA5}" type="pres">
      <dgm:prSet presAssocID="{5CE719E9-C867-42AE-BA7E-608062408A96}" presName="centerShape" presStyleLbl="node0" presStyleIdx="0" presStyleCnt="1"/>
      <dgm:spPr/>
      <dgm:t>
        <a:bodyPr/>
        <a:lstStyle/>
        <a:p>
          <a:endParaRPr lang="pt-PT"/>
        </a:p>
      </dgm:t>
    </dgm:pt>
    <dgm:pt modelId="{E742F9F5-47B5-4411-91AA-E7B54E773358}" type="pres">
      <dgm:prSet presAssocID="{BB52ACE4-D2A3-453D-AD46-78A608FE20DD}" presName="node" presStyleLbl="node1" presStyleIdx="0" presStyleCnt="9" custScaleX="123713" custScaleY="108502">
        <dgm:presLayoutVars>
          <dgm:bulletEnabled val="1"/>
        </dgm:presLayoutVars>
      </dgm:prSet>
      <dgm:spPr/>
      <dgm:t>
        <a:bodyPr/>
        <a:lstStyle/>
        <a:p>
          <a:endParaRPr lang="en-US"/>
        </a:p>
      </dgm:t>
    </dgm:pt>
    <dgm:pt modelId="{539A8B85-4FAB-4F26-9B40-404ECF41AECC}" type="pres">
      <dgm:prSet presAssocID="{BB52ACE4-D2A3-453D-AD46-78A608FE20DD}" presName="dummy" presStyleCnt="0"/>
      <dgm:spPr/>
    </dgm:pt>
    <dgm:pt modelId="{5EC0AF95-80D4-48D6-9CC7-0633089D858C}" type="pres">
      <dgm:prSet presAssocID="{61A553D2-1345-4F51-99CD-2302FF052B72}" presName="sibTrans" presStyleLbl="sibTrans2D1" presStyleIdx="0" presStyleCnt="9"/>
      <dgm:spPr/>
      <dgm:t>
        <a:bodyPr/>
        <a:lstStyle/>
        <a:p>
          <a:endParaRPr lang="pt-PT"/>
        </a:p>
      </dgm:t>
    </dgm:pt>
    <dgm:pt modelId="{79EDBC44-CCAF-4B2F-9DDD-9AF3B4F84AF0}" type="pres">
      <dgm:prSet presAssocID="{51FC29C6-8883-4309-83BA-F145555A1E12}" presName="node" presStyleLbl="node1" presStyleIdx="1" presStyleCnt="9" custScaleX="125513" custScaleY="100067">
        <dgm:presLayoutVars>
          <dgm:bulletEnabled val="1"/>
        </dgm:presLayoutVars>
      </dgm:prSet>
      <dgm:spPr/>
      <dgm:t>
        <a:bodyPr/>
        <a:lstStyle/>
        <a:p>
          <a:endParaRPr lang="en-US"/>
        </a:p>
      </dgm:t>
    </dgm:pt>
    <dgm:pt modelId="{A770D947-580D-4E72-A468-BB9EDB4500A2}" type="pres">
      <dgm:prSet presAssocID="{51FC29C6-8883-4309-83BA-F145555A1E12}" presName="dummy" presStyleCnt="0"/>
      <dgm:spPr/>
    </dgm:pt>
    <dgm:pt modelId="{4E5F4D33-99FA-4EE7-B38F-BC5D7AE2F6A2}" type="pres">
      <dgm:prSet presAssocID="{A5235A96-6E10-48CE-A936-9F2B757E73D1}" presName="sibTrans" presStyleLbl="sibTrans2D1" presStyleIdx="1" presStyleCnt="9"/>
      <dgm:spPr/>
      <dgm:t>
        <a:bodyPr/>
        <a:lstStyle/>
        <a:p>
          <a:endParaRPr lang="pt-PT"/>
        </a:p>
      </dgm:t>
    </dgm:pt>
    <dgm:pt modelId="{9CED59B8-AA03-4EE6-8C45-6AAE38681784}" type="pres">
      <dgm:prSet presAssocID="{2F8508D0-7519-4C76-AE11-6CBA0C0B01B9}" presName="node" presStyleLbl="node1" presStyleIdx="2" presStyleCnt="9" custScaleX="121047" custScaleY="103410">
        <dgm:presLayoutVars>
          <dgm:bulletEnabled val="1"/>
        </dgm:presLayoutVars>
      </dgm:prSet>
      <dgm:spPr/>
      <dgm:t>
        <a:bodyPr/>
        <a:lstStyle/>
        <a:p>
          <a:endParaRPr lang="en-US"/>
        </a:p>
      </dgm:t>
    </dgm:pt>
    <dgm:pt modelId="{7D3B1CB2-E404-437C-914B-B1A3EDD2054B}" type="pres">
      <dgm:prSet presAssocID="{2F8508D0-7519-4C76-AE11-6CBA0C0B01B9}" presName="dummy" presStyleCnt="0"/>
      <dgm:spPr/>
    </dgm:pt>
    <dgm:pt modelId="{A0933C5B-3B31-4E44-9898-1470FEBD0693}" type="pres">
      <dgm:prSet presAssocID="{41C14E84-8947-410B-8504-651F18BD1F85}" presName="sibTrans" presStyleLbl="sibTrans2D1" presStyleIdx="2" presStyleCnt="9"/>
      <dgm:spPr/>
      <dgm:t>
        <a:bodyPr/>
        <a:lstStyle/>
        <a:p>
          <a:endParaRPr lang="pt-PT"/>
        </a:p>
      </dgm:t>
    </dgm:pt>
    <dgm:pt modelId="{FC7FDD01-F172-4027-A2E2-5CAD6AB13504}" type="pres">
      <dgm:prSet presAssocID="{AD73CB7E-31D8-44C7-8401-E7BDD140D64D}" presName="node" presStyleLbl="node1" presStyleIdx="3" presStyleCnt="9" custScaleX="131151" custScaleY="117629">
        <dgm:presLayoutVars>
          <dgm:bulletEnabled val="1"/>
        </dgm:presLayoutVars>
      </dgm:prSet>
      <dgm:spPr/>
      <dgm:t>
        <a:bodyPr/>
        <a:lstStyle/>
        <a:p>
          <a:endParaRPr lang="en-US"/>
        </a:p>
      </dgm:t>
    </dgm:pt>
    <dgm:pt modelId="{ED54D8A3-60ED-4C18-848F-E3A8688965E8}" type="pres">
      <dgm:prSet presAssocID="{AD73CB7E-31D8-44C7-8401-E7BDD140D64D}" presName="dummy" presStyleCnt="0"/>
      <dgm:spPr/>
    </dgm:pt>
    <dgm:pt modelId="{FC371591-722B-40E4-877E-835E4AF2C101}" type="pres">
      <dgm:prSet presAssocID="{D816B0E5-DFDF-4426-A52E-D94E0E07A9B0}" presName="sibTrans" presStyleLbl="sibTrans2D1" presStyleIdx="3" presStyleCnt="9"/>
      <dgm:spPr/>
      <dgm:t>
        <a:bodyPr/>
        <a:lstStyle/>
        <a:p>
          <a:endParaRPr lang="pt-PT"/>
        </a:p>
      </dgm:t>
    </dgm:pt>
    <dgm:pt modelId="{BBD6B639-349B-4A83-9C34-AC1C9AD8AE12}" type="pres">
      <dgm:prSet presAssocID="{FA85340E-1456-49AA-AF5B-A8683A1F166D}" presName="node" presStyleLbl="node1" presStyleIdx="4" presStyleCnt="9" custScaleX="137819" custScaleY="99884">
        <dgm:presLayoutVars>
          <dgm:bulletEnabled val="1"/>
        </dgm:presLayoutVars>
      </dgm:prSet>
      <dgm:spPr/>
      <dgm:t>
        <a:bodyPr/>
        <a:lstStyle/>
        <a:p>
          <a:endParaRPr lang="en-US"/>
        </a:p>
      </dgm:t>
    </dgm:pt>
    <dgm:pt modelId="{CBAFC14E-7593-427B-A35E-B5B1ADA031D7}" type="pres">
      <dgm:prSet presAssocID="{FA85340E-1456-49AA-AF5B-A8683A1F166D}" presName="dummy" presStyleCnt="0"/>
      <dgm:spPr/>
    </dgm:pt>
    <dgm:pt modelId="{80448B14-B12E-4181-B5D4-A46EE2DC8939}" type="pres">
      <dgm:prSet presAssocID="{0CA45AEC-4A77-4E0D-A5CD-AABCC9E82098}" presName="sibTrans" presStyleLbl="sibTrans2D1" presStyleIdx="4" presStyleCnt="9"/>
      <dgm:spPr/>
      <dgm:t>
        <a:bodyPr/>
        <a:lstStyle/>
        <a:p>
          <a:endParaRPr lang="pt-PT"/>
        </a:p>
      </dgm:t>
    </dgm:pt>
    <dgm:pt modelId="{61BA074B-4484-4BD5-8B22-F31C6E8FD2C0}" type="pres">
      <dgm:prSet presAssocID="{C36C13EB-7933-4C02-AE25-C28A984E4D07}" presName="node" presStyleLbl="node1" presStyleIdx="5" presStyleCnt="9" custScaleX="134808" custScaleY="104135" custRadScaleRad="97780" custRadScaleInc="3556">
        <dgm:presLayoutVars>
          <dgm:bulletEnabled val="1"/>
        </dgm:presLayoutVars>
      </dgm:prSet>
      <dgm:spPr/>
      <dgm:t>
        <a:bodyPr/>
        <a:lstStyle/>
        <a:p>
          <a:endParaRPr lang="pt-PT"/>
        </a:p>
      </dgm:t>
    </dgm:pt>
    <dgm:pt modelId="{AAE05FB9-4FF1-4CD6-927B-52AAB7A0D7AA}" type="pres">
      <dgm:prSet presAssocID="{C36C13EB-7933-4C02-AE25-C28A984E4D07}" presName="dummy" presStyleCnt="0"/>
      <dgm:spPr/>
    </dgm:pt>
    <dgm:pt modelId="{354FDD88-5FC1-4E79-8050-C2A6A71CFC0E}" type="pres">
      <dgm:prSet presAssocID="{4C76A686-796D-4021-9C43-9FDAA9D04470}" presName="sibTrans" presStyleLbl="sibTrans2D1" presStyleIdx="5" presStyleCnt="9"/>
      <dgm:spPr/>
      <dgm:t>
        <a:bodyPr/>
        <a:lstStyle/>
        <a:p>
          <a:endParaRPr lang="pt-PT"/>
        </a:p>
      </dgm:t>
    </dgm:pt>
    <dgm:pt modelId="{14AC78EC-ABA8-4CB3-A546-87D9C9849948}" type="pres">
      <dgm:prSet presAssocID="{1B182D2A-05E1-4FA8-AC47-2B460D5C6317}" presName="node" presStyleLbl="node1" presStyleIdx="6" presStyleCnt="9" custScaleX="147196" custScaleY="125932">
        <dgm:presLayoutVars>
          <dgm:bulletEnabled val="1"/>
        </dgm:presLayoutVars>
      </dgm:prSet>
      <dgm:spPr/>
      <dgm:t>
        <a:bodyPr/>
        <a:lstStyle/>
        <a:p>
          <a:endParaRPr lang="en-US"/>
        </a:p>
      </dgm:t>
    </dgm:pt>
    <dgm:pt modelId="{ACD6E68F-8499-4A91-852E-5758F477E53A}" type="pres">
      <dgm:prSet presAssocID="{1B182D2A-05E1-4FA8-AC47-2B460D5C6317}" presName="dummy" presStyleCnt="0"/>
      <dgm:spPr/>
    </dgm:pt>
    <dgm:pt modelId="{23074385-8DF5-4A5D-A409-B89BC41CC8AA}" type="pres">
      <dgm:prSet presAssocID="{7366F587-1CA9-4A36-8556-AFD21BB7DCA6}" presName="sibTrans" presStyleLbl="sibTrans2D1" presStyleIdx="6" presStyleCnt="9"/>
      <dgm:spPr/>
      <dgm:t>
        <a:bodyPr/>
        <a:lstStyle/>
        <a:p>
          <a:endParaRPr lang="pt-PT"/>
        </a:p>
      </dgm:t>
    </dgm:pt>
    <dgm:pt modelId="{4E7768AA-B969-490D-A2DE-BFF336E5C09C}" type="pres">
      <dgm:prSet presAssocID="{19F80783-8558-43EE-B71E-B7A22B29DF9B}" presName="node" presStyleLbl="node1" presStyleIdx="7" presStyleCnt="9" custScaleX="134287" custScaleY="103410">
        <dgm:presLayoutVars>
          <dgm:bulletEnabled val="1"/>
        </dgm:presLayoutVars>
      </dgm:prSet>
      <dgm:spPr/>
      <dgm:t>
        <a:bodyPr/>
        <a:lstStyle/>
        <a:p>
          <a:endParaRPr lang="en-US"/>
        </a:p>
      </dgm:t>
    </dgm:pt>
    <dgm:pt modelId="{4297DF8C-C3D3-4579-9D2D-6EB980182A35}" type="pres">
      <dgm:prSet presAssocID="{19F80783-8558-43EE-B71E-B7A22B29DF9B}" presName="dummy" presStyleCnt="0"/>
      <dgm:spPr/>
    </dgm:pt>
    <dgm:pt modelId="{0792CA28-2A02-46DD-9E66-483A1ED207F9}" type="pres">
      <dgm:prSet presAssocID="{C061E0B3-8CCE-451D-AEC7-A2C78E5B15AB}" presName="sibTrans" presStyleLbl="sibTrans2D1" presStyleIdx="7" presStyleCnt="9"/>
      <dgm:spPr/>
      <dgm:t>
        <a:bodyPr/>
        <a:lstStyle/>
        <a:p>
          <a:endParaRPr lang="pt-PT"/>
        </a:p>
      </dgm:t>
    </dgm:pt>
    <dgm:pt modelId="{63422E51-FFB1-4A13-B93D-C069286E8572}" type="pres">
      <dgm:prSet presAssocID="{7F17A7A0-5EE2-4B03-A0CA-C4BADEBADF1B}" presName="node" presStyleLbl="node1" presStyleIdx="8" presStyleCnt="9" custScaleX="138752" custScaleY="118034">
        <dgm:presLayoutVars>
          <dgm:bulletEnabled val="1"/>
        </dgm:presLayoutVars>
      </dgm:prSet>
      <dgm:spPr/>
      <dgm:t>
        <a:bodyPr/>
        <a:lstStyle/>
        <a:p>
          <a:endParaRPr lang="pt-PT"/>
        </a:p>
      </dgm:t>
    </dgm:pt>
    <dgm:pt modelId="{CE7C524D-2E04-4519-93EB-7C1B316FD901}" type="pres">
      <dgm:prSet presAssocID="{7F17A7A0-5EE2-4B03-A0CA-C4BADEBADF1B}" presName="dummy" presStyleCnt="0"/>
      <dgm:spPr/>
    </dgm:pt>
    <dgm:pt modelId="{A0DC2D74-EE9A-4455-A164-73CE24CB1D9D}" type="pres">
      <dgm:prSet presAssocID="{15224F78-889F-4A28-AE3B-C6265AC6774B}" presName="sibTrans" presStyleLbl="sibTrans2D1" presStyleIdx="8" presStyleCnt="9"/>
      <dgm:spPr/>
      <dgm:t>
        <a:bodyPr/>
        <a:lstStyle/>
        <a:p>
          <a:endParaRPr lang="pt-PT"/>
        </a:p>
      </dgm:t>
    </dgm:pt>
  </dgm:ptLst>
  <dgm:cxnLst>
    <dgm:cxn modelId="{7B393CC6-5C00-4D89-BA0C-397806C26504}" type="presOf" srcId="{15224F78-889F-4A28-AE3B-C6265AC6774B}" destId="{A0DC2D74-EE9A-4455-A164-73CE24CB1D9D}" srcOrd="0" destOrd="0" presId="urn:microsoft.com/office/officeart/2005/8/layout/radial6"/>
    <dgm:cxn modelId="{7D2A257E-CE45-4F06-BB94-79FBA0C53A04}" type="presOf" srcId="{BB52ACE4-D2A3-453D-AD46-78A608FE20DD}" destId="{E742F9F5-47B5-4411-91AA-E7B54E773358}" srcOrd="0" destOrd="0" presId="urn:microsoft.com/office/officeart/2005/8/layout/radial6"/>
    <dgm:cxn modelId="{2DD22EFE-5A20-4C20-A48B-E0A08C59D8DF}" type="presOf" srcId="{51FC29C6-8883-4309-83BA-F145555A1E12}" destId="{79EDBC44-CCAF-4B2F-9DDD-9AF3B4F84AF0}" srcOrd="0" destOrd="0" presId="urn:microsoft.com/office/officeart/2005/8/layout/radial6"/>
    <dgm:cxn modelId="{979BB454-5B9B-4ABC-99F1-B359A33DAEA1}" srcId="{5CE719E9-C867-42AE-BA7E-608062408A96}" destId="{C36C13EB-7933-4C02-AE25-C28A984E4D07}" srcOrd="5" destOrd="0" parTransId="{080885EB-22ED-4469-981B-1696E8EDD63E}" sibTransId="{4C76A686-796D-4021-9C43-9FDAA9D04470}"/>
    <dgm:cxn modelId="{4ECDF560-B077-481C-861B-5FFDFA00254E}" type="presOf" srcId="{1B182D2A-05E1-4FA8-AC47-2B460D5C6317}" destId="{14AC78EC-ABA8-4CB3-A546-87D9C9849948}" srcOrd="0" destOrd="0" presId="urn:microsoft.com/office/officeart/2005/8/layout/radial6"/>
    <dgm:cxn modelId="{A00DFE91-0C53-495A-90A7-4804A9CB1409}" type="presOf" srcId="{D816B0E5-DFDF-4426-A52E-D94E0E07A9B0}" destId="{FC371591-722B-40E4-877E-835E4AF2C101}" srcOrd="0" destOrd="0" presId="urn:microsoft.com/office/officeart/2005/8/layout/radial6"/>
    <dgm:cxn modelId="{C7903AF3-44BF-4361-8F43-4D8DAB9CB78A}" srcId="{5CE719E9-C867-42AE-BA7E-608062408A96}" destId="{7F17A7A0-5EE2-4B03-A0CA-C4BADEBADF1B}" srcOrd="8" destOrd="0" parTransId="{91C51865-626C-45A4-B0B3-BEB60154F3C6}" sibTransId="{15224F78-889F-4A28-AE3B-C6265AC6774B}"/>
    <dgm:cxn modelId="{995D8F79-4BA2-4C60-A250-A4766C47CEA2}" type="presOf" srcId="{4C76A686-796D-4021-9C43-9FDAA9D04470}" destId="{354FDD88-5FC1-4E79-8050-C2A6A71CFC0E}" srcOrd="0" destOrd="0" presId="urn:microsoft.com/office/officeart/2005/8/layout/radial6"/>
    <dgm:cxn modelId="{5D358FAC-43CA-47C5-B88F-72C161F4D2C9}" type="presOf" srcId="{7366F587-1CA9-4A36-8556-AFD21BB7DCA6}" destId="{23074385-8DF5-4A5D-A409-B89BC41CC8AA}" srcOrd="0" destOrd="0" presId="urn:microsoft.com/office/officeart/2005/8/layout/radial6"/>
    <dgm:cxn modelId="{29AD4CAD-BF58-446E-ADC4-A5E9C71A8CA4}" srcId="{3FF21A1C-7BB0-4E52-93D7-8EB0696A9412}" destId="{5CE719E9-C867-42AE-BA7E-608062408A96}" srcOrd="0" destOrd="0" parTransId="{55DD6F8A-F858-4287-A084-C5FB10FFDD9C}" sibTransId="{F72F7568-42AD-4F62-910F-20C73D476576}"/>
    <dgm:cxn modelId="{87EC4E81-A67E-4F54-9F69-90C5C803C3EB}" type="presOf" srcId="{AD73CB7E-31D8-44C7-8401-E7BDD140D64D}" destId="{FC7FDD01-F172-4027-A2E2-5CAD6AB13504}" srcOrd="0" destOrd="0" presId="urn:microsoft.com/office/officeart/2005/8/layout/radial6"/>
    <dgm:cxn modelId="{710FEBD9-2FDF-4D0E-9504-44FBBFFFBB2E}" srcId="{5CE719E9-C867-42AE-BA7E-608062408A96}" destId="{51FC29C6-8883-4309-83BA-F145555A1E12}" srcOrd="1" destOrd="0" parTransId="{2464BC15-FBB9-4990-92DF-4903ECDFF3DE}" sibTransId="{A5235A96-6E10-48CE-A936-9F2B757E73D1}"/>
    <dgm:cxn modelId="{D6320A19-63BA-4975-ABCA-0B2178040207}" srcId="{5CE719E9-C867-42AE-BA7E-608062408A96}" destId="{2F8508D0-7519-4C76-AE11-6CBA0C0B01B9}" srcOrd="2" destOrd="0" parTransId="{783BF4E9-B2F9-4057-AC87-83B81C0A9D65}" sibTransId="{41C14E84-8947-410B-8504-651F18BD1F85}"/>
    <dgm:cxn modelId="{6257CFA0-D49C-44C3-9B02-03BB55AE6C04}" type="presOf" srcId="{FA85340E-1456-49AA-AF5B-A8683A1F166D}" destId="{BBD6B639-349B-4A83-9C34-AC1C9AD8AE12}" srcOrd="0" destOrd="0" presId="urn:microsoft.com/office/officeart/2005/8/layout/radial6"/>
    <dgm:cxn modelId="{FFC35139-4D34-4A10-9F63-B4C350D7A956}" type="presOf" srcId="{3FF21A1C-7BB0-4E52-93D7-8EB0696A9412}" destId="{EE12A0E4-3E89-4603-BBDE-019A9ECFC420}" srcOrd="0" destOrd="0" presId="urn:microsoft.com/office/officeart/2005/8/layout/radial6"/>
    <dgm:cxn modelId="{EE1A86C6-A97C-4289-A0CD-A97109018890}" type="presOf" srcId="{41C14E84-8947-410B-8504-651F18BD1F85}" destId="{A0933C5B-3B31-4E44-9898-1470FEBD0693}" srcOrd="0" destOrd="0" presId="urn:microsoft.com/office/officeart/2005/8/layout/radial6"/>
    <dgm:cxn modelId="{96B9BF25-72B0-46BC-B9EE-F95C61C2AA8F}" srcId="{5CE719E9-C867-42AE-BA7E-608062408A96}" destId="{BB52ACE4-D2A3-453D-AD46-78A608FE20DD}" srcOrd="0" destOrd="0" parTransId="{5270DB87-9A06-4A12-8C90-212B5EA16D3A}" sibTransId="{61A553D2-1345-4F51-99CD-2302FF052B72}"/>
    <dgm:cxn modelId="{5C39CF2C-83F2-41B6-9E72-5D6667E5B080}" type="presOf" srcId="{C36C13EB-7933-4C02-AE25-C28A984E4D07}" destId="{61BA074B-4484-4BD5-8B22-F31C6E8FD2C0}" srcOrd="0" destOrd="0" presId="urn:microsoft.com/office/officeart/2005/8/layout/radial6"/>
    <dgm:cxn modelId="{58921081-A87B-486C-AEB9-75A4EA4B52E4}" srcId="{5CE719E9-C867-42AE-BA7E-608062408A96}" destId="{AD73CB7E-31D8-44C7-8401-E7BDD140D64D}" srcOrd="3" destOrd="0" parTransId="{B4881772-7A12-43C0-AD3B-FB0F8B3B9D86}" sibTransId="{D816B0E5-DFDF-4426-A52E-D94E0E07A9B0}"/>
    <dgm:cxn modelId="{E18312ED-07BA-4908-9C8B-55FAB1C99BD3}" type="presOf" srcId="{7F17A7A0-5EE2-4B03-A0CA-C4BADEBADF1B}" destId="{63422E51-FFB1-4A13-B93D-C069286E8572}" srcOrd="0" destOrd="0" presId="urn:microsoft.com/office/officeart/2005/8/layout/radial6"/>
    <dgm:cxn modelId="{5FC8E5CC-37AB-4B4B-AF93-675DA84A8382}" type="presOf" srcId="{5CE719E9-C867-42AE-BA7E-608062408A96}" destId="{43DE1378-3762-4E95-9EAF-024A09499BA5}" srcOrd="0" destOrd="0" presId="urn:microsoft.com/office/officeart/2005/8/layout/radial6"/>
    <dgm:cxn modelId="{B1B41ABE-75ED-43C6-B693-1C8858EE4756}" type="presOf" srcId="{A5235A96-6E10-48CE-A936-9F2B757E73D1}" destId="{4E5F4D33-99FA-4EE7-B38F-BC5D7AE2F6A2}" srcOrd="0" destOrd="0" presId="urn:microsoft.com/office/officeart/2005/8/layout/radial6"/>
    <dgm:cxn modelId="{2B60A14D-E6A6-4768-B3F3-6B3803F28C98}" type="presOf" srcId="{2F8508D0-7519-4C76-AE11-6CBA0C0B01B9}" destId="{9CED59B8-AA03-4EE6-8C45-6AAE38681784}" srcOrd="0" destOrd="0" presId="urn:microsoft.com/office/officeart/2005/8/layout/radial6"/>
    <dgm:cxn modelId="{A42A8E02-663A-43AC-9861-DEAD31BDDF05}" srcId="{5CE719E9-C867-42AE-BA7E-608062408A96}" destId="{1B182D2A-05E1-4FA8-AC47-2B460D5C6317}" srcOrd="6" destOrd="0" parTransId="{48DC6C69-BE7F-4CEC-91B5-03DB6CAC1BAA}" sibTransId="{7366F587-1CA9-4A36-8556-AFD21BB7DCA6}"/>
    <dgm:cxn modelId="{194E7C8D-2CCE-49D6-9674-7026EF102825}" srcId="{5CE719E9-C867-42AE-BA7E-608062408A96}" destId="{FA85340E-1456-49AA-AF5B-A8683A1F166D}" srcOrd="4" destOrd="0" parTransId="{AAE95837-9544-419E-9B80-B62AB19C1663}" sibTransId="{0CA45AEC-4A77-4E0D-A5CD-AABCC9E82098}"/>
    <dgm:cxn modelId="{9DBDC014-0B69-4BD3-9201-B8B47B7ECC54}" type="presOf" srcId="{19F80783-8558-43EE-B71E-B7A22B29DF9B}" destId="{4E7768AA-B969-490D-A2DE-BFF336E5C09C}" srcOrd="0" destOrd="0" presId="urn:microsoft.com/office/officeart/2005/8/layout/radial6"/>
    <dgm:cxn modelId="{71C3463E-0680-48D1-8768-5397186DD1AA}" type="presOf" srcId="{61A553D2-1345-4F51-99CD-2302FF052B72}" destId="{5EC0AF95-80D4-48D6-9CC7-0633089D858C}" srcOrd="0" destOrd="0" presId="urn:microsoft.com/office/officeart/2005/8/layout/radial6"/>
    <dgm:cxn modelId="{6A963D8A-183C-4EB3-9CB9-0AD5C769E218}" type="presOf" srcId="{0CA45AEC-4A77-4E0D-A5CD-AABCC9E82098}" destId="{80448B14-B12E-4181-B5D4-A46EE2DC8939}" srcOrd="0" destOrd="0" presId="urn:microsoft.com/office/officeart/2005/8/layout/radial6"/>
    <dgm:cxn modelId="{66D888D6-2A0B-4673-8C13-7A619546AD0A}" srcId="{5CE719E9-C867-42AE-BA7E-608062408A96}" destId="{19F80783-8558-43EE-B71E-B7A22B29DF9B}" srcOrd="7" destOrd="0" parTransId="{B87B41AA-C1F4-4E27-8386-29220401C645}" sibTransId="{C061E0B3-8CCE-451D-AEC7-A2C78E5B15AB}"/>
    <dgm:cxn modelId="{19C8AC39-5D9A-4DE3-A73F-B924F158BA31}" type="presOf" srcId="{C061E0B3-8CCE-451D-AEC7-A2C78E5B15AB}" destId="{0792CA28-2A02-46DD-9E66-483A1ED207F9}" srcOrd="0" destOrd="0" presId="urn:microsoft.com/office/officeart/2005/8/layout/radial6"/>
    <dgm:cxn modelId="{27AB49BF-E6E8-41D9-AC4D-A892154AFEE2}" type="presParOf" srcId="{EE12A0E4-3E89-4603-BBDE-019A9ECFC420}" destId="{43DE1378-3762-4E95-9EAF-024A09499BA5}" srcOrd="0" destOrd="0" presId="urn:microsoft.com/office/officeart/2005/8/layout/radial6"/>
    <dgm:cxn modelId="{17801FE1-395B-4CFD-B285-F51BB39FDA47}" type="presParOf" srcId="{EE12A0E4-3E89-4603-BBDE-019A9ECFC420}" destId="{E742F9F5-47B5-4411-91AA-E7B54E773358}" srcOrd="1" destOrd="0" presId="urn:microsoft.com/office/officeart/2005/8/layout/radial6"/>
    <dgm:cxn modelId="{A61B5CA8-56C5-4F63-A05E-18F82483BA45}" type="presParOf" srcId="{EE12A0E4-3E89-4603-BBDE-019A9ECFC420}" destId="{539A8B85-4FAB-4F26-9B40-404ECF41AECC}" srcOrd="2" destOrd="0" presId="urn:microsoft.com/office/officeart/2005/8/layout/radial6"/>
    <dgm:cxn modelId="{8E9B8AD8-3C50-4731-A3E8-9475240EFF32}" type="presParOf" srcId="{EE12A0E4-3E89-4603-BBDE-019A9ECFC420}" destId="{5EC0AF95-80D4-48D6-9CC7-0633089D858C}" srcOrd="3" destOrd="0" presId="urn:microsoft.com/office/officeart/2005/8/layout/radial6"/>
    <dgm:cxn modelId="{1BB7B780-28C0-4340-AC6B-2164A0EB36A5}" type="presParOf" srcId="{EE12A0E4-3E89-4603-BBDE-019A9ECFC420}" destId="{79EDBC44-CCAF-4B2F-9DDD-9AF3B4F84AF0}" srcOrd="4" destOrd="0" presId="urn:microsoft.com/office/officeart/2005/8/layout/radial6"/>
    <dgm:cxn modelId="{AF9FBBC8-767C-4A70-B3FE-C39BE6CF39A2}" type="presParOf" srcId="{EE12A0E4-3E89-4603-BBDE-019A9ECFC420}" destId="{A770D947-580D-4E72-A468-BB9EDB4500A2}" srcOrd="5" destOrd="0" presId="urn:microsoft.com/office/officeart/2005/8/layout/radial6"/>
    <dgm:cxn modelId="{FFCFAB4A-1640-43DD-B870-A053DA6DC66C}" type="presParOf" srcId="{EE12A0E4-3E89-4603-BBDE-019A9ECFC420}" destId="{4E5F4D33-99FA-4EE7-B38F-BC5D7AE2F6A2}" srcOrd="6" destOrd="0" presId="urn:microsoft.com/office/officeart/2005/8/layout/radial6"/>
    <dgm:cxn modelId="{3BB74A5C-5287-4FF5-9393-B307DDBA0313}" type="presParOf" srcId="{EE12A0E4-3E89-4603-BBDE-019A9ECFC420}" destId="{9CED59B8-AA03-4EE6-8C45-6AAE38681784}" srcOrd="7" destOrd="0" presId="urn:microsoft.com/office/officeart/2005/8/layout/radial6"/>
    <dgm:cxn modelId="{9B83521A-DA54-4206-832C-A2BDCB3B65D7}" type="presParOf" srcId="{EE12A0E4-3E89-4603-BBDE-019A9ECFC420}" destId="{7D3B1CB2-E404-437C-914B-B1A3EDD2054B}" srcOrd="8" destOrd="0" presId="urn:microsoft.com/office/officeart/2005/8/layout/radial6"/>
    <dgm:cxn modelId="{B62C2A1D-975C-439A-9D78-4B02E5D322DE}" type="presParOf" srcId="{EE12A0E4-3E89-4603-BBDE-019A9ECFC420}" destId="{A0933C5B-3B31-4E44-9898-1470FEBD0693}" srcOrd="9" destOrd="0" presId="urn:microsoft.com/office/officeart/2005/8/layout/radial6"/>
    <dgm:cxn modelId="{B7B43C4E-6C78-43E3-8C8D-74FF406B9696}" type="presParOf" srcId="{EE12A0E4-3E89-4603-BBDE-019A9ECFC420}" destId="{FC7FDD01-F172-4027-A2E2-5CAD6AB13504}" srcOrd="10" destOrd="0" presId="urn:microsoft.com/office/officeart/2005/8/layout/radial6"/>
    <dgm:cxn modelId="{03C1A33C-C355-4ADC-8731-B2FCCD9B6AA6}" type="presParOf" srcId="{EE12A0E4-3E89-4603-BBDE-019A9ECFC420}" destId="{ED54D8A3-60ED-4C18-848F-E3A8688965E8}" srcOrd="11" destOrd="0" presId="urn:microsoft.com/office/officeart/2005/8/layout/radial6"/>
    <dgm:cxn modelId="{49824993-65BE-40CA-BF67-88214E9E6571}" type="presParOf" srcId="{EE12A0E4-3E89-4603-BBDE-019A9ECFC420}" destId="{FC371591-722B-40E4-877E-835E4AF2C101}" srcOrd="12" destOrd="0" presId="urn:microsoft.com/office/officeart/2005/8/layout/radial6"/>
    <dgm:cxn modelId="{24263BB5-F9C1-43EB-806F-8B379BD7B265}" type="presParOf" srcId="{EE12A0E4-3E89-4603-BBDE-019A9ECFC420}" destId="{BBD6B639-349B-4A83-9C34-AC1C9AD8AE12}" srcOrd="13" destOrd="0" presId="urn:microsoft.com/office/officeart/2005/8/layout/radial6"/>
    <dgm:cxn modelId="{E9FA73A6-FA2F-478E-99B0-AF9F319C18E1}" type="presParOf" srcId="{EE12A0E4-3E89-4603-BBDE-019A9ECFC420}" destId="{CBAFC14E-7593-427B-A35E-B5B1ADA031D7}" srcOrd="14" destOrd="0" presId="urn:microsoft.com/office/officeart/2005/8/layout/radial6"/>
    <dgm:cxn modelId="{F1F50F7F-237F-42B5-85DD-B65C0131EADC}" type="presParOf" srcId="{EE12A0E4-3E89-4603-BBDE-019A9ECFC420}" destId="{80448B14-B12E-4181-B5D4-A46EE2DC8939}" srcOrd="15" destOrd="0" presId="urn:microsoft.com/office/officeart/2005/8/layout/radial6"/>
    <dgm:cxn modelId="{EE5C7042-D2DF-4D0A-A0E6-58961C5C02D4}" type="presParOf" srcId="{EE12A0E4-3E89-4603-BBDE-019A9ECFC420}" destId="{61BA074B-4484-4BD5-8B22-F31C6E8FD2C0}" srcOrd="16" destOrd="0" presId="urn:microsoft.com/office/officeart/2005/8/layout/radial6"/>
    <dgm:cxn modelId="{B9FA8424-A1FB-46C3-96F7-C88CB6009D70}" type="presParOf" srcId="{EE12A0E4-3E89-4603-BBDE-019A9ECFC420}" destId="{AAE05FB9-4FF1-4CD6-927B-52AAB7A0D7AA}" srcOrd="17" destOrd="0" presId="urn:microsoft.com/office/officeart/2005/8/layout/radial6"/>
    <dgm:cxn modelId="{0D92AE93-2AA1-49A7-A2C9-4E122E69B26F}" type="presParOf" srcId="{EE12A0E4-3E89-4603-BBDE-019A9ECFC420}" destId="{354FDD88-5FC1-4E79-8050-C2A6A71CFC0E}" srcOrd="18" destOrd="0" presId="urn:microsoft.com/office/officeart/2005/8/layout/radial6"/>
    <dgm:cxn modelId="{CE555A0D-28FE-4035-A317-088D76CFF135}" type="presParOf" srcId="{EE12A0E4-3E89-4603-BBDE-019A9ECFC420}" destId="{14AC78EC-ABA8-4CB3-A546-87D9C9849948}" srcOrd="19" destOrd="0" presId="urn:microsoft.com/office/officeart/2005/8/layout/radial6"/>
    <dgm:cxn modelId="{667C1978-6FA1-4897-869E-09DC541340FB}" type="presParOf" srcId="{EE12A0E4-3E89-4603-BBDE-019A9ECFC420}" destId="{ACD6E68F-8499-4A91-852E-5758F477E53A}" srcOrd="20" destOrd="0" presId="urn:microsoft.com/office/officeart/2005/8/layout/radial6"/>
    <dgm:cxn modelId="{4731C232-D51D-4139-B10D-05042768961A}" type="presParOf" srcId="{EE12A0E4-3E89-4603-BBDE-019A9ECFC420}" destId="{23074385-8DF5-4A5D-A409-B89BC41CC8AA}" srcOrd="21" destOrd="0" presId="urn:microsoft.com/office/officeart/2005/8/layout/radial6"/>
    <dgm:cxn modelId="{89475020-D92D-49EE-8BCE-5FDBEAEEC17C}" type="presParOf" srcId="{EE12A0E4-3E89-4603-BBDE-019A9ECFC420}" destId="{4E7768AA-B969-490D-A2DE-BFF336E5C09C}" srcOrd="22" destOrd="0" presId="urn:microsoft.com/office/officeart/2005/8/layout/radial6"/>
    <dgm:cxn modelId="{A85BC507-1FF1-470E-ADAD-872C100F4831}" type="presParOf" srcId="{EE12A0E4-3E89-4603-BBDE-019A9ECFC420}" destId="{4297DF8C-C3D3-4579-9D2D-6EB980182A35}" srcOrd="23" destOrd="0" presId="urn:microsoft.com/office/officeart/2005/8/layout/radial6"/>
    <dgm:cxn modelId="{2E9CA9FB-6980-46E1-A29C-7E047035DF12}" type="presParOf" srcId="{EE12A0E4-3E89-4603-BBDE-019A9ECFC420}" destId="{0792CA28-2A02-46DD-9E66-483A1ED207F9}" srcOrd="24" destOrd="0" presId="urn:microsoft.com/office/officeart/2005/8/layout/radial6"/>
    <dgm:cxn modelId="{862152FD-F92F-4BBC-B7DA-78508D06E948}" type="presParOf" srcId="{EE12A0E4-3E89-4603-BBDE-019A9ECFC420}" destId="{63422E51-FFB1-4A13-B93D-C069286E8572}" srcOrd="25" destOrd="0" presId="urn:microsoft.com/office/officeart/2005/8/layout/radial6"/>
    <dgm:cxn modelId="{2799B2DB-16E5-4F26-BE27-551D01759A84}" type="presParOf" srcId="{EE12A0E4-3E89-4603-BBDE-019A9ECFC420}" destId="{CE7C524D-2E04-4519-93EB-7C1B316FD901}" srcOrd="26" destOrd="0" presId="urn:microsoft.com/office/officeart/2005/8/layout/radial6"/>
    <dgm:cxn modelId="{5E752288-B7D6-4CBE-9D9F-82740BDD4EC9}" type="presParOf" srcId="{EE12A0E4-3E89-4603-BBDE-019A9ECFC420}" destId="{A0DC2D74-EE9A-4455-A164-73CE24CB1D9D}"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C2D74-EE9A-4455-A164-73CE24CB1D9D}">
      <dsp:nvSpPr>
        <dsp:cNvPr id="0" name=""/>
        <dsp:cNvSpPr/>
      </dsp:nvSpPr>
      <dsp:spPr>
        <a:xfrm>
          <a:off x="3287636" y="493573"/>
          <a:ext cx="5199731" cy="5199731"/>
        </a:xfrm>
        <a:prstGeom prst="blockArc">
          <a:avLst>
            <a:gd name="adj1" fmla="val 13695530"/>
            <a:gd name="adj2" fmla="val 16474863"/>
            <a:gd name="adj3" fmla="val 306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92CA28-2A02-46DD-9E66-483A1ED207F9}">
      <dsp:nvSpPr>
        <dsp:cNvPr id="0" name=""/>
        <dsp:cNvSpPr/>
      </dsp:nvSpPr>
      <dsp:spPr>
        <a:xfrm>
          <a:off x="3386761" y="400278"/>
          <a:ext cx="5199731" cy="5199731"/>
        </a:xfrm>
        <a:prstGeom prst="blockArc">
          <a:avLst>
            <a:gd name="adj1" fmla="val 11204247"/>
            <a:gd name="adj2" fmla="val 13512717"/>
            <a:gd name="adj3" fmla="val 3060"/>
          </a:avLst>
        </a:prstGeom>
        <a:solidFill>
          <a:schemeClr val="accent4">
            <a:hueOff val="9096231"/>
            <a:satOff val="-41972"/>
            <a:lumOff val="15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074385-8DF5-4A5D-A409-B89BC41CC8AA}">
      <dsp:nvSpPr>
        <dsp:cNvPr id="0" name=""/>
        <dsp:cNvSpPr/>
      </dsp:nvSpPr>
      <dsp:spPr>
        <a:xfrm>
          <a:off x="3350621" y="622107"/>
          <a:ext cx="5199731" cy="5199731"/>
        </a:xfrm>
        <a:prstGeom prst="blockArc">
          <a:avLst>
            <a:gd name="adj1" fmla="val 9214881"/>
            <a:gd name="adj2" fmla="val 11506148"/>
            <a:gd name="adj3" fmla="val 306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4FDD88-5FC1-4E79-8050-C2A6A71CFC0E}">
      <dsp:nvSpPr>
        <dsp:cNvPr id="0" name=""/>
        <dsp:cNvSpPr/>
      </dsp:nvSpPr>
      <dsp:spPr>
        <a:xfrm>
          <a:off x="3340536" y="602029"/>
          <a:ext cx="5199731" cy="5199731"/>
        </a:xfrm>
        <a:prstGeom prst="blockArc">
          <a:avLst>
            <a:gd name="adj1" fmla="val 6946383"/>
            <a:gd name="adj2" fmla="val 9184709"/>
            <a:gd name="adj3" fmla="val 3060"/>
          </a:avLst>
        </a:prstGeom>
        <a:solidFill>
          <a:schemeClr val="accent4">
            <a:hueOff val="6497308"/>
            <a:satOff val="-29980"/>
            <a:lumOff val="11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448B14-B12E-4181-B5D4-A46EE2DC8939}">
      <dsp:nvSpPr>
        <dsp:cNvPr id="0" name=""/>
        <dsp:cNvSpPr/>
      </dsp:nvSpPr>
      <dsp:spPr>
        <a:xfrm>
          <a:off x="3284210" y="575671"/>
          <a:ext cx="5199731" cy="5199731"/>
        </a:xfrm>
        <a:prstGeom prst="blockArc">
          <a:avLst>
            <a:gd name="adj1" fmla="val 4083029"/>
            <a:gd name="adj2" fmla="val 6862874"/>
            <a:gd name="adj3" fmla="val 306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371591-722B-40E4-877E-835E4AF2C101}">
      <dsp:nvSpPr>
        <dsp:cNvPr id="0" name=""/>
        <dsp:cNvSpPr/>
      </dsp:nvSpPr>
      <dsp:spPr>
        <a:xfrm>
          <a:off x="3365523" y="544499"/>
          <a:ext cx="5199731" cy="5199731"/>
        </a:xfrm>
        <a:prstGeom prst="blockArc">
          <a:avLst>
            <a:gd name="adj1" fmla="val 1799971"/>
            <a:gd name="adj2" fmla="val 4199972"/>
            <a:gd name="adj3" fmla="val 3060"/>
          </a:avLst>
        </a:prstGeom>
        <a:solidFill>
          <a:schemeClr val="accent4">
            <a:hueOff val="3898385"/>
            <a:satOff val="-17988"/>
            <a:lumOff val="6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933C5B-3B31-4E44-9898-1470FEBD0693}">
      <dsp:nvSpPr>
        <dsp:cNvPr id="0" name=""/>
        <dsp:cNvSpPr/>
      </dsp:nvSpPr>
      <dsp:spPr>
        <a:xfrm>
          <a:off x="3365529" y="544489"/>
          <a:ext cx="5199731" cy="5199731"/>
        </a:xfrm>
        <a:prstGeom prst="blockArc">
          <a:avLst>
            <a:gd name="adj1" fmla="val 20999991"/>
            <a:gd name="adj2" fmla="val 1799986"/>
            <a:gd name="adj3" fmla="val 306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F4D33-99FA-4EE7-B38F-BC5D7AE2F6A2}">
      <dsp:nvSpPr>
        <dsp:cNvPr id="0" name=""/>
        <dsp:cNvSpPr/>
      </dsp:nvSpPr>
      <dsp:spPr>
        <a:xfrm>
          <a:off x="3332315" y="270381"/>
          <a:ext cx="5199731" cy="5199731"/>
        </a:xfrm>
        <a:prstGeom prst="blockArc">
          <a:avLst>
            <a:gd name="adj1" fmla="val 19217217"/>
            <a:gd name="adj2" fmla="val 21370942"/>
            <a:gd name="adj3" fmla="val 3060"/>
          </a:avLst>
        </a:prstGeom>
        <a:solidFill>
          <a:schemeClr val="accent4">
            <a:hueOff val="1299462"/>
            <a:satOff val="-5996"/>
            <a:lumOff val="2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C0AF95-80D4-48D6-9CC7-0633089D858C}">
      <dsp:nvSpPr>
        <dsp:cNvPr id="0" name=""/>
        <dsp:cNvSpPr/>
      </dsp:nvSpPr>
      <dsp:spPr>
        <a:xfrm>
          <a:off x="3549444" y="501110"/>
          <a:ext cx="5199731" cy="5199731"/>
        </a:xfrm>
        <a:prstGeom prst="blockArc">
          <a:avLst>
            <a:gd name="adj1" fmla="val 16123002"/>
            <a:gd name="adj2" fmla="val 18791500"/>
            <a:gd name="adj3" fmla="val 306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E1378-3762-4E95-9EAF-024A09499BA5}">
      <dsp:nvSpPr>
        <dsp:cNvPr id="0" name=""/>
        <dsp:cNvSpPr/>
      </dsp:nvSpPr>
      <dsp:spPr>
        <a:xfrm>
          <a:off x="4899492" y="2355096"/>
          <a:ext cx="2131832" cy="15785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pt-PT" sz="3200" kern="1200" dirty="0" smtClean="0"/>
            <a:t>21st-century </a:t>
          </a:r>
          <a:r>
            <a:rPr lang="pt-PT" sz="3200" kern="1200" dirty="0" err="1" smtClean="0"/>
            <a:t>skills</a:t>
          </a:r>
          <a:endParaRPr lang="en-US" sz="3200" kern="1200" dirty="0"/>
        </a:p>
      </dsp:txBody>
      <dsp:txXfrm>
        <a:off x="5211692" y="2586269"/>
        <a:ext cx="1507432" cy="1116204"/>
      </dsp:txXfrm>
    </dsp:sp>
    <dsp:sp modelId="{E742F9F5-47B5-4411-91AA-E7B54E773358}">
      <dsp:nvSpPr>
        <dsp:cNvPr id="0" name=""/>
        <dsp:cNvSpPr/>
      </dsp:nvSpPr>
      <dsp:spPr>
        <a:xfrm>
          <a:off x="5184920" y="-58104"/>
          <a:ext cx="1814109" cy="119927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E-bussiness</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5450590" y="117525"/>
        <a:ext cx="1282769" cy="848015"/>
      </dsp:txXfrm>
    </dsp:sp>
    <dsp:sp modelId="{79EDBC44-CCAF-4B2F-9DDD-9AF3B4F84AF0}">
      <dsp:nvSpPr>
        <dsp:cNvPr id="0" name=""/>
        <dsp:cNvSpPr/>
      </dsp:nvSpPr>
      <dsp:spPr>
        <a:xfrm>
          <a:off x="6830503" y="622469"/>
          <a:ext cx="2142069" cy="1224058"/>
        </a:xfrm>
        <a:prstGeom prst="ellipse">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Fluência na gestão da informação</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7144202" y="801728"/>
        <a:ext cx="1514671" cy="865540"/>
      </dsp:txXfrm>
    </dsp:sp>
    <dsp:sp modelId="{9CED59B8-AA03-4EE6-8C45-6AAE38681784}">
      <dsp:nvSpPr>
        <dsp:cNvPr id="0" name=""/>
        <dsp:cNvSpPr/>
      </dsp:nvSpPr>
      <dsp:spPr>
        <a:xfrm>
          <a:off x="7444828" y="2056455"/>
          <a:ext cx="2083515" cy="1286677"/>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Literacia multicultural &amp; Consciência global</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7749952" y="2244884"/>
        <a:ext cx="1473267" cy="909819"/>
      </dsp:txXfrm>
    </dsp:sp>
    <dsp:sp modelId="{FC7FDD01-F172-4027-A2E2-5CAD6AB13504}">
      <dsp:nvSpPr>
        <dsp:cNvPr id="0" name=""/>
        <dsp:cNvSpPr/>
      </dsp:nvSpPr>
      <dsp:spPr>
        <a:xfrm>
          <a:off x="7203925" y="3774498"/>
          <a:ext cx="1957149" cy="1299783"/>
        </a:xfrm>
        <a:prstGeom prst="ellipse">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Investigação, planeamento estratégico e resolução de problemas</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7490543" y="3964847"/>
        <a:ext cx="1383913" cy="919085"/>
      </dsp:txXfrm>
    </dsp:sp>
    <dsp:sp modelId="{BBD6B639-349B-4A83-9C34-AC1C9AD8AE12}">
      <dsp:nvSpPr>
        <dsp:cNvPr id="0" name=""/>
        <dsp:cNvSpPr/>
      </dsp:nvSpPr>
      <dsp:spPr>
        <a:xfrm>
          <a:off x="5899297" y="5033886"/>
          <a:ext cx="1883425" cy="1032332"/>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Reflexividade e pensamento critico</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6175118" y="5185068"/>
        <a:ext cx="1331783" cy="729968"/>
      </dsp:txXfrm>
    </dsp:sp>
    <dsp:sp modelId="{61BA074B-4484-4BD5-8B22-F31C6E8FD2C0}">
      <dsp:nvSpPr>
        <dsp:cNvPr id="0" name=""/>
        <dsp:cNvSpPr/>
      </dsp:nvSpPr>
      <dsp:spPr>
        <a:xfrm>
          <a:off x="3853533" y="4883454"/>
          <a:ext cx="1947448" cy="1247716"/>
        </a:xfrm>
        <a:prstGeom prst="ellipse">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Criatividade e produtividade</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4138730" y="5066178"/>
        <a:ext cx="1377054" cy="882268"/>
      </dsp:txXfrm>
    </dsp:sp>
    <dsp:sp modelId="{14AC78EC-ABA8-4CB3-A546-87D9C9849948}">
      <dsp:nvSpPr>
        <dsp:cNvPr id="0" name=""/>
        <dsp:cNvSpPr/>
      </dsp:nvSpPr>
      <dsp:spPr>
        <a:xfrm>
          <a:off x="2524823" y="3714773"/>
          <a:ext cx="2265871" cy="1292501"/>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Competências interpessoais e de colaboração</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2856652" y="3904055"/>
        <a:ext cx="1602213" cy="913937"/>
      </dsp:txXfrm>
    </dsp:sp>
    <dsp:sp modelId="{4E7768AA-B969-490D-A2DE-BFF336E5C09C}">
      <dsp:nvSpPr>
        <dsp:cNvPr id="0" name=""/>
        <dsp:cNvSpPr/>
      </dsp:nvSpPr>
      <dsp:spPr>
        <a:xfrm>
          <a:off x="2372959" y="1984450"/>
          <a:ext cx="2142522" cy="1430690"/>
        </a:xfrm>
        <a:prstGeom prst="ellipse">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Competências de comunicação</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2686724" y="2193970"/>
        <a:ext cx="1514992" cy="1011650"/>
      </dsp:txXfrm>
    </dsp:sp>
    <dsp:sp modelId="{63422E51-FFB1-4A13-B93D-C069286E8572}">
      <dsp:nvSpPr>
        <dsp:cNvPr id="0" name=""/>
        <dsp:cNvSpPr/>
      </dsp:nvSpPr>
      <dsp:spPr>
        <a:xfrm>
          <a:off x="3127827" y="534849"/>
          <a:ext cx="2110510" cy="1296711"/>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PT" sz="1400" kern="1200" dirty="0" smtClean="0">
              <a:latin typeface="Verdana" panose="020B0604030504040204" pitchFamily="34" charset="0"/>
              <a:ea typeface="Verdana" panose="020B0604030504040204" pitchFamily="34" charset="0"/>
              <a:cs typeface="Verdana" panose="020B0604030504040204" pitchFamily="34" charset="0"/>
            </a:rPr>
            <a:t>Competências digitais</a:t>
          </a:r>
          <a:endParaRPr lang="en-US" sz="1400" kern="1200" dirty="0">
            <a:latin typeface="Verdana" panose="020B0604030504040204" pitchFamily="34" charset="0"/>
            <a:ea typeface="Verdana" panose="020B0604030504040204" pitchFamily="34" charset="0"/>
            <a:cs typeface="Verdana" panose="020B0604030504040204" pitchFamily="34" charset="0"/>
          </a:endParaRPr>
        </a:p>
      </dsp:txBody>
      <dsp:txXfrm>
        <a:off x="3436904" y="724748"/>
        <a:ext cx="1492356" cy="916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C2D74-EE9A-4455-A164-73CE24CB1D9D}">
      <dsp:nvSpPr>
        <dsp:cNvPr id="0" name=""/>
        <dsp:cNvSpPr/>
      </dsp:nvSpPr>
      <dsp:spPr>
        <a:xfrm>
          <a:off x="3293359" y="525926"/>
          <a:ext cx="5199731" cy="5199731"/>
        </a:xfrm>
        <a:prstGeom prst="blockArc">
          <a:avLst>
            <a:gd name="adj1" fmla="val 13800000"/>
            <a:gd name="adj2" fmla="val 16200000"/>
            <a:gd name="adj3" fmla="val 306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92CA28-2A02-46DD-9E66-483A1ED207F9}">
      <dsp:nvSpPr>
        <dsp:cNvPr id="0" name=""/>
        <dsp:cNvSpPr/>
      </dsp:nvSpPr>
      <dsp:spPr>
        <a:xfrm>
          <a:off x="3293359" y="525926"/>
          <a:ext cx="5199731" cy="5199731"/>
        </a:xfrm>
        <a:prstGeom prst="blockArc">
          <a:avLst>
            <a:gd name="adj1" fmla="val 11400000"/>
            <a:gd name="adj2" fmla="val 13800000"/>
            <a:gd name="adj3" fmla="val 3060"/>
          </a:avLst>
        </a:prstGeom>
        <a:solidFill>
          <a:schemeClr val="accent4">
            <a:hueOff val="9096231"/>
            <a:satOff val="-41972"/>
            <a:lumOff val="15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074385-8DF5-4A5D-A409-B89BC41CC8AA}">
      <dsp:nvSpPr>
        <dsp:cNvPr id="0" name=""/>
        <dsp:cNvSpPr/>
      </dsp:nvSpPr>
      <dsp:spPr>
        <a:xfrm>
          <a:off x="3293359" y="525926"/>
          <a:ext cx="5199731" cy="5199731"/>
        </a:xfrm>
        <a:prstGeom prst="blockArc">
          <a:avLst>
            <a:gd name="adj1" fmla="val 9000000"/>
            <a:gd name="adj2" fmla="val 11400000"/>
            <a:gd name="adj3" fmla="val 306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4FDD88-5FC1-4E79-8050-C2A6A71CFC0E}">
      <dsp:nvSpPr>
        <dsp:cNvPr id="0" name=""/>
        <dsp:cNvSpPr/>
      </dsp:nvSpPr>
      <dsp:spPr>
        <a:xfrm>
          <a:off x="3247151" y="449034"/>
          <a:ext cx="5199731" cy="5199731"/>
        </a:xfrm>
        <a:prstGeom prst="blockArc">
          <a:avLst>
            <a:gd name="adj1" fmla="val 6534190"/>
            <a:gd name="adj2" fmla="val 8879531"/>
            <a:gd name="adj3" fmla="val 3060"/>
          </a:avLst>
        </a:prstGeom>
        <a:solidFill>
          <a:schemeClr val="accent4">
            <a:hueOff val="6497308"/>
            <a:satOff val="-29980"/>
            <a:lumOff val="11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448B14-B12E-4181-B5D4-A46EE2DC8939}">
      <dsp:nvSpPr>
        <dsp:cNvPr id="0" name=""/>
        <dsp:cNvSpPr/>
      </dsp:nvSpPr>
      <dsp:spPr>
        <a:xfrm>
          <a:off x="3376514" y="497268"/>
          <a:ext cx="5199731" cy="5199731"/>
        </a:xfrm>
        <a:prstGeom prst="blockArc">
          <a:avLst>
            <a:gd name="adj1" fmla="val 4318113"/>
            <a:gd name="adj2" fmla="val 6719607"/>
            <a:gd name="adj3" fmla="val 306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371591-722B-40E4-877E-835E4AF2C101}">
      <dsp:nvSpPr>
        <dsp:cNvPr id="0" name=""/>
        <dsp:cNvSpPr/>
      </dsp:nvSpPr>
      <dsp:spPr>
        <a:xfrm>
          <a:off x="3293359" y="525926"/>
          <a:ext cx="5199731" cy="5199731"/>
        </a:xfrm>
        <a:prstGeom prst="blockArc">
          <a:avLst>
            <a:gd name="adj1" fmla="val 1800000"/>
            <a:gd name="adj2" fmla="val 4200000"/>
            <a:gd name="adj3" fmla="val 3060"/>
          </a:avLst>
        </a:prstGeom>
        <a:solidFill>
          <a:schemeClr val="accent4">
            <a:hueOff val="3898385"/>
            <a:satOff val="-17988"/>
            <a:lumOff val="6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933C5B-3B31-4E44-9898-1470FEBD0693}">
      <dsp:nvSpPr>
        <dsp:cNvPr id="0" name=""/>
        <dsp:cNvSpPr/>
      </dsp:nvSpPr>
      <dsp:spPr>
        <a:xfrm>
          <a:off x="3293359" y="525926"/>
          <a:ext cx="5199731" cy="5199731"/>
        </a:xfrm>
        <a:prstGeom prst="blockArc">
          <a:avLst>
            <a:gd name="adj1" fmla="val 21000000"/>
            <a:gd name="adj2" fmla="val 1800000"/>
            <a:gd name="adj3" fmla="val 306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F4D33-99FA-4EE7-B38F-BC5D7AE2F6A2}">
      <dsp:nvSpPr>
        <dsp:cNvPr id="0" name=""/>
        <dsp:cNvSpPr/>
      </dsp:nvSpPr>
      <dsp:spPr>
        <a:xfrm>
          <a:off x="3293359" y="525926"/>
          <a:ext cx="5199731" cy="5199731"/>
        </a:xfrm>
        <a:prstGeom prst="blockArc">
          <a:avLst>
            <a:gd name="adj1" fmla="val 18600000"/>
            <a:gd name="adj2" fmla="val 21000000"/>
            <a:gd name="adj3" fmla="val 3060"/>
          </a:avLst>
        </a:prstGeom>
        <a:solidFill>
          <a:schemeClr val="accent4">
            <a:hueOff val="1299462"/>
            <a:satOff val="-5996"/>
            <a:lumOff val="2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C0AF95-80D4-48D6-9CC7-0633089D858C}">
      <dsp:nvSpPr>
        <dsp:cNvPr id="0" name=""/>
        <dsp:cNvSpPr/>
      </dsp:nvSpPr>
      <dsp:spPr>
        <a:xfrm>
          <a:off x="3293359" y="525926"/>
          <a:ext cx="5199731" cy="5199731"/>
        </a:xfrm>
        <a:prstGeom prst="blockArc">
          <a:avLst>
            <a:gd name="adj1" fmla="val 16200000"/>
            <a:gd name="adj2" fmla="val 18600000"/>
            <a:gd name="adj3" fmla="val 306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E1378-3762-4E95-9EAF-024A09499BA5}">
      <dsp:nvSpPr>
        <dsp:cNvPr id="0" name=""/>
        <dsp:cNvSpPr/>
      </dsp:nvSpPr>
      <dsp:spPr>
        <a:xfrm>
          <a:off x="5103950" y="2336517"/>
          <a:ext cx="1578550" cy="15785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pt-PT" sz="2500" kern="1200" dirty="0" smtClean="0"/>
            <a:t>21st-century </a:t>
          </a:r>
          <a:r>
            <a:rPr lang="pt-PT" sz="2500" kern="1200" dirty="0" err="1" smtClean="0"/>
            <a:t>skills</a:t>
          </a:r>
          <a:endParaRPr lang="en-US" sz="2500" kern="1200" dirty="0"/>
        </a:p>
      </dsp:txBody>
      <dsp:txXfrm>
        <a:off x="5335123" y="2567690"/>
        <a:ext cx="1116204" cy="1116204"/>
      </dsp:txXfrm>
    </dsp:sp>
    <dsp:sp modelId="{E742F9F5-47B5-4411-91AA-E7B54E773358}">
      <dsp:nvSpPr>
        <dsp:cNvPr id="0" name=""/>
        <dsp:cNvSpPr/>
      </dsp:nvSpPr>
      <dsp:spPr>
        <a:xfrm>
          <a:off x="5209720" y="-33759"/>
          <a:ext cx="1367010" cy="11989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E-bussiness</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5409914" y="141820"/>
        <a:ext cx="966622" cy="847773"/>
      </dsp:txXfrm>
    </dsp:sp>
    <dsp:sp modelId="{79EDBC44-CCAF-4B2F-9DDD-9AF3B4F84AF0}">
      <dsp:nvSpPr>
        <dsp:cNvPr id="0" name=""/>
        <dsp:cNvSpPr/>
      </dsp:nvSpPr>
      <dsp:spPr>
        <a:xfrm>
          <a:off x="6845367" y="611789"/>
          <a:ext cx="1386900" cy="1105725"/>
        </a:xfrm>
        <a:prstGeom prst="ellipse">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Fluência na gestão da informação</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7048474" y="773719"/>
        <a:ext cx="980686" cy="781865"/>
      </dsp:txXfrm>
    </dsp:sp>
    <dsp:sp modelId="{9CED59B8-AA03-4EE6-8C45-6AAE38681784}">
      <dsp:nvSpPr>
        <dsp:cNvPr id="0" name=""/>
        <dsp:cNvSpPr/>
      </dsp:nvSpPr>
      <dsp:spPr>
        <a:xfrm>
          <a:off x="7745642" y="2109905"/>
          <a:ext cx="1337551" cy="1142665"/>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Literacia multicultural &amp; Consciência golbal</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7941522" y="2277244"/>
        <a:ext cx="945791" cy="807987"/>
      </dsp:txXfrm>
    </dsp:sp>
    <dsp:sp modelId="{FC7FDD01-F172-4027-A2E2-5CAD6AB13504}">
      <dsp:nvSpPr>
        <dsp:cNvPr id="0" name=""/>
        <dsp:cNvSpPr/>
      </dsp:nvSpPr>
      <dsp:spPr>
        <a:xfrm>
          <a:off x="7385725" y="3755944"/>
          <a:ext cx="1449199" cy="1299783"/>
        </a:xfrm>
        <a:prstGeom prst="ellipse">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Investigação, planeamento estratégico e resolução de problemas</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7597955" y="3946293"/>
        <a:ext cx="1024739" cy="919085"/>
      </dsp:txXfrm>
    </dsp:sp>
    <dsp:sp modelId="{BBD6B639-349B-4A83-9C34-AC1C9AD8AE12}">
      <dsp:nvSpPr>
        <dsp:cNvPr id="0" name=""/>
        <dsp:cNvSpPr/>
      </dsp:nvSpPr>
      <dsp:spPr>
        <a:xfrm>
          <a:off x="6007386" y="4979635"/>
          <a:ext cx="1522879" cy="1103703"/>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Reflexividade e pensamento critico</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6230406" y="5141269"/>
        <a:ext cx="1076839" cy="780435"/>
      </dsp:txXfrm>
    </dsp:sp>
    <dsp:sp modelId="{61BA074B-4484-4BD5-8B22-F31C6E8FD2C0}">
      <dsp:nvSpPr>
        <dsp:cNvPr id="0" name=""/>
        <dsp:cNvSpPr/>
      </dsp:nvSpPr>
      <dsp:spPr>
        <a:xfrm>
          <a:off x="4272822" y="4895577"/>
          <a:ext cx="1489608" cy="1150676"/>
        </a:xfrm>
        <a:prstGeom prst="ellipse">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Criatividade e produtividade</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4490970" y="5064090"/>
        <a:ext cx="1053312" cy="813650"/>
      </dsp:txXfrm>
    </dsp:sp>
    <dsp:sp modelId="{14AC78EC-ABA8-4CB3-A546-87D9C9849948}">
      <dsp:nvSpPr>
        <dsp:cNvPr id="0" name=""/>
        <dsp:cNvSpPr/>
      </dsp:nvSpPr>
      <dsp:spPr>
        <a:xfrm>
          <a:off x="2862878" y="3710070"/>
          <a:ext cx="1626494" cy="1391530"/>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Competências interpessoais e de colaboração</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3101073" y="3913855"/>
        <a:ext cx="1150104" cy="983960"/>
      </dsp:txXfrm>
    </dsp:sp>
    <dsp:sp modelId="{4E7768AA-B969-490D-A2DE-BFF336E5C09C}">
      <dsp:nvSpPr>
        <dsp:cNvPr id="0" name=""/>
        <dsp:cNvSpPr/>
      </dsp:nvSpPr>
      <dsp:spPr>
        <a:xfrm>
          <a:off x="2630106" y="2109905"/>
          <a:ext cx="1483851" cy="1142665"/>
        </a:xfrm>
        <a:prstGeom prst="ellipse">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Competências de comunicação</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2847411" y="2277244"/>
        <a:ext cx="1049241" cy="807987"/>
      </dsp:txXfrm>
    </dsp:sp>
    <dsp:sp modelId="{63422E51-FFB1-4A13-B93D-C069286E8572}">
      <dsp:nvSpPr>
        <dsp:cNvPr id="0" name=""/>
        <dsp:cNvSpPr/>
      </dsp:nvSpPr>
      <dsp:spPr>
        <a:xfrm>
          <a:off x="3481039" y="512523"/>
          <a:ext cx="1533189" cy="1304258"/>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PT" sz="1100" kern="1200" dirty="0" smtClean="0">
              <a:latin typeface="Verdana" panose="020B0604030504040204" pitchFamily="34" charset="0"/>
              <a:ea typeface="Verdana" panose="020B0604030504040204" pitchFamily="34" charset="0"/>
              <a:cs typeface="Verdana" panose="020B0604030504040204" pitchFamily="34" charset="0"/>
            </a:rPr>
            <a:t>Competências digitais</a:t>
          </a:r>
          <a:endParaRPr lang="en-US" sz="1100" kern="1200" dirty="0">
            <a:latin typeface="Verdana" panose="020B0604030504040204" pitchFamily="34" charset="0"/>
            <a:ea typeface="Verdana" panose="020B0604030504040204" pitchFamily="34" charset="0"/>
            <a:cs typeface="Verdana" panose="020B0604030504040204" pitchFamily="34" charset="0"/>
          </a:endParaRPr>
        </a:p>
      </dsp:txBody>
      <dsp:txXfrm>
        <a:off x="3705569" y="703527"/>
        <a:ext cx="1084129" cy="92225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818BD-C586-49A9-B7E6-5ACA48E36ECA}" type="datetimeFigureOut">
              <a:rPr lang="pt-PT" smtClean="0"/>
              <a:t>25/07/2014</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2307A-65F5-456F-97BF-DC58F7A238D0}" type="slidenum">
              <a:rPr lang="pt-PT" smtClean="0"/>
              <a:t>‹nº›</a:t>
            </a:fld>
            <a:endParaRPr lang="pt-PT"/>
          </a:p>
        </p:txBody>
      </p:sp>
    </p:spTree>
    <p:extLst>
      <p:ext uri="{BB962C8B-B14F-4D97-AF65-F5344CB8AC3E}">
        <p14:creationId xmlns:p14="http://schemas.microsoft.com/office/powerpoint/2010/main" val="3060723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Apresentar brevemente</a:t>
            </a:r>
            <a:r>
              <a:rPr lang="pt-PT" baseline="0" dirty="0" smtClean="0"/>
              <a:t> o projecto </a:t>
            </a:r>
            <a:r>
              <a:rPr lang="pt-PT" baseline="0" dirty="0" err="1" smtClean="0"/>
              <a:t>itec</a:t>
            </a:r>
            <a:r>
              <a:rPr lang="pt-PT" baseline="0" dirty="0" smtClean="0"/>
              <a:t>, para sinalizar que foi no </a:t>
            </a:r>
            <a:r>
              <a:rPr lang="pt-PT" baseline="0" dirty="0" err="1" smtClean="0"/>
              <a:t>ambito</a:t>
            </a:r>
            <a:r>
              <a:rPr lang="pt-PT" baseline="0" dirty="0" smtClean="0"/>
              <a:t> deste que o estudo foi feito e que este é um dos vários </a:t>
            </a:r>
            <a:r>
              <a:rPr lang="pt-PT" baseline="0" dirty="0" err="1" smtClean="0"/>
              <a:t>proj</a:t>
            </a:r>
            <a:r>
              <a:rPr lang="pt-PT" baseline="0" dirty="0" smtClean="0"/>
              <a:t> de </a:t>
            </a:r>
            <a:r>
              <a:rPr lang="pt-PT" baseline="0" dirty="0" err="1" smtClean="0"/>
              <a:t>investigacao</a:t>
            </a:r>
            <a:r>
              <a:rPr lang="pt-PT" baseline="0" dirty="0" smtClean="0"/>
              <a:t> internacionais em que o IE se encontra envolvido. </a:t>
            </a:r>
          </a:p>
          <a:p>
            <a:r>
              <a:rPr lang="pt-PT" baseline="0" dirty="0" smtClean="0"/>
              <a:t>Aceder ao link que existe tanto na imagem como no titulo do projecto e que liga directamente para a </a:t>
            </a:r>
            <a:r>
              <a:rPr lang="pt-PT" baseline="0" dirty="0" err="1" smtClean="0"/>
              <a:t>Scenario</a:t>
            </a:r>
            <a:r>
              <a:rPr lang="pt-PT" baseline="0" dirty="0" smtClean="0"/>
              <a:t> </a:t>
            </a:r>
            <a:r>
              <a:rPr lang="pt-PT" baseline="0" dirty="0" err="1" smtClean="0"/>
              <a:t>Library</a:t>
            </a:r>
            <a:r>
              <a:rPr lang="pt-PT" baseline="0" dirty="0" smtClean="0"/>
              <a:t> explicando que ali se podem encontrar já vários de </a:t>
            </a:r>
            <a:r>
              <a:rPr lang="pt-PT" baseline="0" dirty="0" err="1" smtClean="0"/>
              <a:t>cenarios</a:t>
            </a:r>
            <a:r>
              <a:rPr lang="pt-PT" baseline="0" dirty="0" smtClean="0"/>
              <a:t> de aprendizagem devolvidos para a sala de aula do futuro e que são </a:t>
            </a:r>
            <a:r>
              <a:rPr lang="pt-PT" baseline="0" dirty="0" err="1" smtClean="0"/>
              <a:t>maioriamente</a:t>
            </a:r>
            <a:r>
              <a:rPr lang="pt-PT" baseline="0" dirty="0" smtClean="0"/>
              <a:t> orientados por metodologias </a:t>
            </a:r>
            <a:r>
              <a:rPr lang="pt-PT" baseline="0" dirty="0" err="1" smtClean="0"/>
              <a:t>project-based</a:t>
            </a:r>
            <a:r>
              <a:rPr lang="pt-PT" baseline="0" dirty="0" smtClean="0"/>
              <a:t> </a:t>
            </a:r>
            <a:r>
              <a:rPr lang="pt-PT" baseline="0" dirty="0" err="1" smtClean="0"/>
              <a:t>learning</a:t>
            </a:r>
            <a:r>
              <a:rPr lang="pt-PT" baseline="0" dirty="0" smtClean="0"/>
              <a:t>.</a:t>
            </a:r>
          </a:p>
          <a:p>
            <a:r>
              <a:rPr lang="pt-PT" baseline="0" dirty="0" smtClean="0"/>
              <a:t>Antes do slide seguinte seria interessante perguntar que </a:t>
            </a:r>
            <a:r>
              <a:rPr lang="pt-PT" baseline="0" dirty="0" err="1" smtClean="0"/>
              <a:t>competencias</a:t>
            </a:r>
            <a:r>
              <a:rPr lang="pt-PT" baseline="0" dirty="0" smtClean="0"/>
              <a:t> acham que </a:t>
            </a:r>
            <a:r>
              <a:rPr lang="pt-PT" baseline="0" dirty="0" err="1" smtClean="0"/>
              <a:t>aparecam</a:t>
            </a:r>
            <a:r>
              <a:rPr lang="pt-PT" baseline="0" dirty="0" smtClean="0"/>
              <a:t> sinalizadas com maior </a:t>
            </a:r>
            <a:r>
              <a:rPr lang="pt-PT" baseline="0" dirty="0" err="1" smtClean="0"/>
              <a:t>incidencia</a:t>
            </a:r>
            <a:r>
              <a:rPr lang="pt-PT" baseline="0" dirty="0" smtClean="0"/>
              <a:t> nos estudos analisados? </a:t>
            </a:r>
            <a:endParaRPr lang="pt-PT" dirty="0"/>
          </a:p>
        </p:txBody>
      </p:sp>
      <p:sp>
        <p:nvSpPr>
          <p:cNvPr id="4" name="Marcador de Posição do Número do Diapositivo 3"/>
          <p:cNvSpPr>
            <a:spLocks noGrp="1"/>
          </p:cNvSpPr>
          <p:nvPr>
            <p:ph type="sldNum" sz="quarter" idx="10"/>
          </p:nvPr>
        </p:nvSpPr>
        <p:spPr/>
        <p:txBody>
          <a:bodyPr/>
          <a:lstStyle/>
          <a:p>
            <a:fld id="{478C4F46-BB53-452E-88BD-5D797FF2A138}" type="slidenum">
              <a:rPr lang="pt-PT" smtClean="0"/>
              <a:pPr/>
              <a:t>2</a:t>
            </a:fld>
            <a:endParaRPr lang="pt-PT"/>
          </a:p>
        </p:txBody>
      </p:sp>
    </p:spTree>
    <p:extLst>
      <p:ext uri="{BB962C8B-B14F-4D97-AF65-F5344CB8AC3E}">
        <p14:creationId xmlns:p14="http://schemas.microsoft.com/office/powerpoint/2010/main" val="278350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5294B1-0CB0-40B0-B330-F1809685F197}" type="slidenum">
              <a:rPr lang="nl-BE" smtClean="0"/>
              <a:pPr/>
              <a:t>38</a:t>
            </a:fld>
            <a:endParaRPr lang="nl-BE"/>
          </a:p>
        </p:txBody>
      </p:sp>
    </p:spTree>
    <p:extLst>
      <p:ext uri="{BB962C8B-B14F-4D97-AF65-F5344CB8AC3E}">
        <p14:creationId xmlns:p14="http://schemas.microsoft.com/office/powerpoint/2010/main" val="522269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744538"/>
            <a:ext cx="6619875" cy="3724275"/>
          </a:xfrm>
        </p:spPr>
      </p:sp>
      <p:sp>
        <p:nvSpPr>
          <p:cNvPr id="3" name="Notizenplatzhalter 2"/>
          <p:cNvSpPr>
            <a:spLocks noGrp="1"/>
          </p:cNvSpPr>
          <p:nvPr>
            <p:ph type="body" idx="1"/>
          </p:nvPr>
        </p:nvSpPr>
        <p:spPr/>
        <p:txBody>
          <a:bodyPr/>
          <a:lstStyle/>
          <a:p>
            <a:endParaRPr lang="en-US" dirty="0"/>
          </a:p>
        </p:txBody>
      </p:sp>
      <p:sp>
        <p:nvSpPr>
          <p:cNvPr id="4" name="Kopfzeilenplatzhalter 3"/>
          <p:cNvSpPr>
            <a:spLocks noGrp="1"/>
          </p:cNvSpPr>
          <p:nvPr>
            <p:ph type="hdr" sz="quarter" idx="10"/>
          </p:nvPr>
        </p:nvSpPr>
        <p:spPr/>
        <p:txBody>
          <a:bodyPr/>
          <a:lstStyle/>
          <a:p>
            <a:pPr>
              <a:defRPr/>
            </a:pPr>
            <a:r>
              <a:rPr lang="fr-FR" smtClean="0"/>
              <a:t>sqdsdS</a:t>
            </a:r>
            <a:endParaRPr lang="fr-FR"/>
          </a:p>
        </p:txBody>
      </p:sp>
      <p:sp>
        <p:nvSpPr>
          <p:cNvPr id="5" name="Foliennummernplatzhalter 4"/>
          <p:cNvSpPr>
            <a:spLocks noGrp="1"/>
          </p:cNvSpPr>
          <p:nvPr>
            <p:ph type="sldNum" sz="quarter" idx="11"/>
          </p:nvPr>
        </p:nvSpPr>
        <p:spPr/>
        <p:txBody>
          <a:bodyPr/>
          <a:lstStyle/>
          <a:p>
            <a:fld id="{85753810-2922-41AA-B0A3-DF02D78704E9}" type="slidenum">
              <a:rPr lang="fr-FR" smtClean="0"/>
              <a:pPr/>
              <a:t>47</a:t>
            </a:fld>
            <a:endParaRPr lang="fr-FR"/>
          </a:p>
        </p:txBody>
      </p:sp>
    </p:spTree>
    <p:extLst>
      <p:ext uri="{BB962C8B-B14F-4D97-AF65-F5344CB8AC3E}">
        <p14:creationId xmlns:p14="http://schemas.microsoft.com/office/powerpoint/2010/main" val="5948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DE1C96A-CD82-492F-9609-9D0B2698D4CB}" type="slidenum">
              <a:rPr lang="en-US" smtClean="0"/>
              <a:t>52</a:t>
            </a:fld>
            <a:endParaRPr lang="en-US"/>
          </a:p>
        </p:txBody>
      </p:sp>
    </p:spTree>
    <p:extLst>
      <p:ext uri="{BB962C8B-B14F-4D97-AF65-F5344CB8AC3E}">
        <p14:creationId xmlns:p14="http://schemas.microsoft.com/office/powerpoint/2010/main" val="327519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DE1C96A-CD82-492F-9609-9D0B2698D4CB}" type="slidenum">
              <a:rPr lang="en-US" smtClean="0"/>
              <a:t>55</a:t>
            </a:fld>
            <a:endParaRPr lang="en-US"/>
          </a:p>
        </p:txBody>
      </p:sp>
    </p:spTree>
    <p:extLst>
      <p:ext uri="{BB962C8B-B14F-4D97-AF65-F5344CB8AC3E}">
        <p14:creationId xmlns:p14="http://schemas.microsoft.com/office/powerpoint/2010/main" val="327519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DE1C96A-CD82-492F-9609-9D0B2698D4CB}" type="slidenum">
              <a:rPr lang="en-US" smtClean="0"/>
              <a:t>56</a:t>
            </a:fld>
            <a:endParaRPr lang="en-US"/>
          </a:p>
        </p:txBody>
      </p:sp>
    </p:spTree>
    <p:extLst>
      <p:ext uri="{BB962C8B-B14F-4D97-AF65-F5344CB8AC3E}">
        <p14:creationId xmlns:p14="http://schemas.microsoft.com/office/powerpoint/2010/main" val="327519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en-GB"/>
          </a:p>
        </p:txBody>
      </p:sp>
      <p:sp>
        <p:nvSpPr>
          <p:cNvPr id="4" name="Marcador de Posição do Número do Diapositivo 3"/>
          <p:cNvSpPr>
            <a:spLocks noGrp="1"/>
          </p:cNvSpPr>
          <p:nvPr>
            <p:ph type="sldNum" sz="quarter" idx="10"/>
          </p:nvPr>
        </p:nvSpPr>
        <p:spPr/>
        <p:txBody>
          <a:bodyPr/>
          <a:lstStyle/>
          <a:p>
            <a:fld id="{CA41C029-0E1F-4442-84CE-6596A0944EC6}" type="slidenum">
              <a:rPr lang="en-GB" smtClean="0">
                <a:solidFill>
                  <a:prstClr val="black"/>
                </a:solidFill>
              </a:rPr>
              <a:pPr/>
              <a:t>4</a:t>
            </a:fld>
            <a:endParaRPr lang="en-GB">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en-GB"/>
          </a:p>
        </p:txBody>
      </p:sp>
      <p:sp>
        <p:nvSpPr>
          <p:cNvPr id="4" name="Marcador de Posição do Número do Diapositivo 3"/>
          <p:cNvSpPr>
            <a:spLocks noGrp="1"/>
          </p:cNvSpPr>
          <p:nvPr>
            <p:ph type="sldNum" sz="quarter" idx="10"/>
          </p:nvPr>
        </p:nvSpPr>
        <p:spPr/>
        <p:txBody>
          <a:bodyPr/>
          <a:lstStyle/>
          <a:p>
            <a:fld id="{CA41C029-0E1F-4442-84CE-6596A0944EC6}" type="slidenum">
              <a:rPr lang="en-GB" smtClean="0">
                <a:solidFill>
                  <a:prstClr val="black"/>
                </a:solidFill>
              </a:rPr>
              <a:pPr/>
              <a:t>9</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en-GB"/>
          </a:p>
        </p:txBody>
      </p:sp>
      <p:sp>
        <p:nvSpPr>
          <p:cNvPr id="4" name="Marcador de Posição do Número do Diapositivo 3"/>
          <p:cNvSpPr>
            <a:spLocks noGrp="1"/>
          </p:cNvSpPr>
          <p:nvPr>
            <p:ph type="sldNum" sz="quarter" idx="10"/>
          </p:nvPr>
        </p:nvSpPr>
        <p:spPr/>
        <p:txBody>
          <a:bodyPr/>
          <a:lstStyle/>
          <a:p>
            <a:fld id="{CA41C029-0E1F-4442-84CE-6596A0944EC6}" type="slidenum">
              <a:rPr lang="en-GB" smtClean="0">
                <a:solidFill>
                  <a:prstClr val="black"/>
                </a:solidFill>
              </a:rPr>
              <a:pPr/>
              <a:t>10</a:t>
            </a:fld>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Explicar que estes foram os resultados encontrados</a:t>
            </a:r>
            <a:endParaRPr lang="pt-PT" dirty="0"/>
          </a:p>
        </p:txBody>
      </p:sp>
      <p:sp>
        <p:nvSpPr>
          <p:cNvPr id="4" name="Marcador de Posição do Número do Diapositivo 3"/>
          <p:cNvSpPr>
            <a:spLocks noGrp="1"/>
          </p:cNvSpPr>
          <p:nvPr>
            <p:ph type="sldNum" sz="quarter" idx="10"/>
          </p:nvPr>
        </p:nvSpPr>
        <p:spPr/>
        <p:txBody>
          <a:bodyPr/>
          <a:lstStyle/>
          <a:p>
            <a:fld id="{478C4F46-BB53-452E-88BD-5D797FF2A138}" type="slidenum">
              <a:rPr lang="pt-PT" smtClean="0"/>
              <a:pPr/>
              <a:t>12</a:t>
            </a:fld>
            <a:endParaRPr lang="pt-PT"/>
          </a:p>
        </p:txBody>
      </p:sp>
    </p:spTree>
    <p:extLst>
      <p:ext uri="{BB962C8B-B14F-4D97-AF65-F5344CB8AC3E}">
        <p14:creationId xmlns:p14="http://schemas.microsoft.com/office/powerpoint/2010/main" val="190210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Explicar que estes foram os resultados encontrados</a:t>
            </a:r>
            <a:endParaRPr lang="pt-PT" dirty="0"/>
          </a:p>
        </p:txBody>
      </p:sp>
      <p:sp>
        <p:nvSpPr>
          <p:cNvPr id="4" name="Marcador de Posição do Número do Diapositivo 3"/>
          <p:cNvSpPr>
            <a:spLocks noGrp="1"/>
          </p:cNvSpPr>
          <p:nvPr>
            <p:ph type="sldNum" sz="quarter" idx="10"/>
          </p:nvPr>
        </p:nvSpPr>
        <p:spPr/>
        <p:txBody>
          <a:bodyPr/>
          <a:lstStyle/>
          <a:p>
            <a:fld id="{478C4F46-BB53-452E-88BD-5D797FF2A138}" type="slidenum">
              <a:rPr lang="pt-PT" smtClean="0"/>
              <a:pPr/>
              <a:t>13</a:t>
            </a:fld>
            <a:endParaRPr lang="pt-PT"/>
          </a:p>
        </p:txBody>
      </p:sp>
    </p:spTree>
    <p:extLst>
      <p:ext uri="{BB962C8B-B14F-4D97-AF65-F5344CB8AC3E}">
        <p14:creationId xmlns:p14="http://schemas.microsoft.com/office/powerpoint/2010/main" val="190210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744538"/>
            <a:ext cx="6619875" cy="3724275"/>
          </a:xfrm>
        </p:spPr>
      </p:sp>
      <p:sp>
        <p:nvSpPr>
          <p:cNvPr id="3" name="Notizenplatzhalter 2"/>
          <p:cNvSpPr>
            <a:spLocks noGrp="1"/>
          </p:cNvSpPr>
          <p:nvPr>
            <p:ph type="body" idx="1"/>
          </p:nvPr>
        </p:nvSpPr>
        <p:spPr/>
        <p:txBody>
          <a:bodyPr/>
          <a:lstStyle/>
          <a:p>
            <a:endParaRPr lang="en-US" dirty="0"/>
          </a:p>
        </p:txBody>
      </p:sp>
      <p:sp>
        <p:nvSpPr>
          <p:cNvPr id="4" name="Kopfzeilenplatzhalter 3"/>
          <p:cNvSpPr>
            <a:spLocks noGrp="1"/>
          </p:cNvSpPr>
          <p:nvPr>
            <p:ph type="hdr" sz="quarter" idx="10"/>
          </p:nvPr>
        </p:nvSpPr>
        <p:spPr/>
        <p:txBody>
          <a:bodyPr/>
          <a:lstStyle/>
          <a:p>
            <a:pPr>
              <a:defRPr/>
            </a:pPr>
            <a:r>
              <a:rPr lang="fr-FR" smtClean="0"/>
              <a:t>sqdsdS</a:t>
            </a:r>
            <a:endParaRPr lang="fr-FR"/>
          </a:p>
        </p:txBody>
      </p:sp>
      <p:sp>
        <p:nvSpPr>
          <p:cNvPr id="5" name="Foliennummernplatzhalter 4"/>
          <p:cNvSpPr>
            <a:spLocks noGrp="1"/>
          </p:cNvSpPr>
          <p:nvPr>
            <p:ph type="sldNum" sz="quarter" idx="11"/>
          </p:nvPr>
        </p:nvSpPr>
        <p:spPr/>
        <p:txBody>
          <a:bodyPr/>
          <a:lstStyle/>
          <a:p>
            <a:fld id="{85753810-2922-41AA-B0A3-DF02D78704E9}" type="slidenum">
              <a:rPr lang="fr-FR" smtClean="0"/>
              <a:pPr/>
              <a:t>30</a:t>
            </a:fld>
            <a:endParaRPr lang="fr-FR"/>
          </a:p>
        </p:txBody>
      </p:sp>
    </p:spTree>
    <p:extLst>
      <p:ext uri="{BB962C8B-B14F-4D97-AF65-F5344CB8AC3E}">
        <p14:creationId xmlns:p14="http://schemas.microsoft.com/office/powerpoint/2010/main" val="1211777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216556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5294B1-0CB0-40B0-B330-F1809685F197}" type="slidenum">
              <a:rPr lang="nl-BE" smtClean="0"/>
              <a:pPr/>
              <a:t>36</a:t>
            </a:fld>
            <a:endParaRPr lang="nl-BE"/>
          </a:p>
        </p:txBody>
      </p:sp>
    </p:spTree>
    <p:extLst>
      <p:ext uri="{BB962C8B-B14F-4D97-AF65-F5344CB8AC3E}">
        <p14:creationId xmlns:p14="http://schemas.microsoft.com/office/powerpoint/2010/main" val="413068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A38F4701-328E-4B7E-9E53-10C95B137F83}" type="datetimeFigureOut">
              <a:rPr lang="pt-PT" smtClean="0"/>
              <a:t>25/07/2014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203092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A38F4701-328E-4B7E-9E53-10C95B137F83}" type="datetimeFigureOut">
              <a:rPr lang="pt-PT" smtClean="0"/>
              <a:t>25/07/2014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134908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A38F4701-328E-4B7E-9E53-10C95B137F83}" type="datetimeFigureOut">
              <a:rPr lang="pt-PT" smtClean="0"/>
              <a:t>25/07/2014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47881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A38F4701-328E-4B7E-9E53-10C95B137F83}" type="datetimeFigureOut">
              <a:rPr lang="pt-PT" smtClean="0"/>
              <a:t>25/07/2014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15748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8F4701-328E-4B7E-9E53-10C95B137F83}" type="datetimeFigureOut">
              <a:rPr lang="pt-PT" smtClean="0"/>
              <a:t>25/07/2014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243720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A38F4701-328E-4B7E-9E53-10C95B137F83}" type="datetimeFigureOut">
              <a:rPr lang="pt-PT" smtClean="0"/>
              <a:t>25/07/2014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3912625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A38F4701-328E-4B7E-9E53-10C95B137F83}" type="datetimeFigureOut">
              <a:rPr lang="pt-PT" smtClean="0"/>
              <a:t>25/07/2014</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54796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A38F4701-328E-4B7E-9E53-10C95B137F83}" type="datetimeFigureOut">
              <a:rPr lang="pt-PT" smtClean="0"/>
              <a:t>25/07/2014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56830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F4701-328E-4B7E-9E53-10C95B137F83}" type="datetimeFigureOut">
              <a:rPr lang="pt-PT" smtClean="0"/>
              <a:t>25/07/2014</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417248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F4701-328E-4B7E-9E53-10C95B137F83}" type="datetimeFigureOut">
              <a:rPr lang="pt-PT" smtClean="0"/>
              <a:t>25/07/2014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81531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F4701-328E-4B7E-9E53-10C95B137F83}" type="datetimeFigureOut">
              <a:rPr lang="pt-PT" smtClean="0"/>
              <a:t>25/07/2014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5EC868C-1301-487B-ADAE-6E87CD2B8DF6}" type="slidenum">
              <a:rPr lang="pt-PT" smtClean="0"/>
              <a:t>‹nº›</a:t>
            </a:fld>
            <a:endParaRPr lang="pt-PT"/>
          </a:p>
        </p:txBody>
      </p:sp>
    </p:spTree>
    <p:extLst>
      <p:ext uri="{BB962C8B-B14F-4D97-AF65-F5344CB8AC3E}">
        <p14:creationId xmlns:p14="http://schemas.microsoft.com/office/powerpoint/2010/main" val="353734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F4701-328E-4B7E-9E53-10C95B137F83}" type="datetimeFigureOut">
              <a:rPr lang="pt-PT" smtClean="0"/>
              <a:t>25/07/2014</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C868C-1301-487B-ADAE-6E87CD2B8DF6}" type="slidenum">
              <a:rPr lang="pt-PT" smtClean="0"/>
              <a:t>‹nº›</a:t>
            </a:fld>
            <a:endParaRPr lang="pt-PT"/>
          </a:p>
        </p:txBody>
      </p:sp>
    </p:spTree>
    <p:extLst>
      <p:ext uri="{BB962C8B-B14F-4D97-AF65-F5344CB8AC3E}">
        <p14:creationId xmlns:p14="http://schemas.microsoft.com/office/powerpoint/2010/main" val="4186924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itec.eun.org/web/guest/scenario-library"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itec.dge.mec.pt/tecnologias/"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eg"/><Relationship Id="rId26" Type="http://schemas.openxmlformats.org/officeDocument/2006/relationships/image" Target="../media/image77.png"/><Relationship Id="rId3" Type="http://schemas.openxmlformats.org/officeDocument/2006/relationships/image" Target="../media/image55.png"/><Relationship Id="rId21" Type="http://schemas.openxmlformats.org/officeDocument/2006/relationships/image" Target="../media/image72.jpeg"/><Relationship Id="rId7" Type="http://schemas.openxmlformats.org/officeDocument/2006/relationships/hyperlink" Target="http://www.einstruction.com/" TargetMode="External"/><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png"/><Relationship Id="rId2" Type="http://schemas.openxmlformats.org/officeDocument/2006/relationships/notesSlide" Target="../notesSlides/notesSlide11.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35.png"/><Relationship Id="rId10" Type="http://schemas.openxmlformats.org/officeDocument/2006/relationships/image" Target="../media/image61.png"/><Relationship Id="rId19" Type="http://schemas.openxmlformats.org/officeDocument/2006/relationships/image" Target="../media/image70.jpeg"/><Relationship Id="rId4" Type="http://schemas.openxmlformats.org/officeDocument/2006/relationships/image" Target="../media/image56.jpe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png"/><Relationship Id="rId27"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5.jpe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5.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pt/url?sa=i&amp;rct=j&amp;q=&amp;esrc=s&amp;source=images&amp;cd=&amp;cad=rja&amp;uact=8&amp;docid=ZrZkQsHuGSjbMM&amp;tbnid=2gxAq9CVlT3eDM:&amp;ved=0CAUQjRw&amp;url=http://northexhibitionservices.com/ilab-learn-smart-kitchen/&amp;ei=SrTMU4f5NaWs0QWi7oGQDw&amp;bvm=bv.71198958,d.d2k&amp;psig=AFQjCNFee0Wc-MCt2vOR8jJ4sviaO34G3Q&amp;ust=140601080346230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hyperlink" Target="http://www.google.pt/url?sa=i&amp;rct=j&amp;q=&amp;esrc=s&amp;source=images&amp;cd=&amp;cad=rja&amp;uact=8&amp;docid=olmdk5jThoYgnM&amp;tbnid=HkyibufNww6Z4M:&amp;ved=0CAUQjRw&amp;url=http://islifeabsurd.wordpress.com/2012/08/06/just-another-hole-in-the-wall/&amp;ei=sNDMU72VEonW0QWq9IDwDw&amp;bvm=bv.71198958,d.d2k&amp;psig=AFQjCNGxAFXGBZzdkU-YDIfTALrBJYvvag&amp;ust=1406018094775182" TargetMode="External"/><Relationship Id="rId1" Type="http://schemas.openxmlformats.org/officeDocument/2006/relationships/slideLayout" Target="../slideLayouts/slideLayout2.xml"/><Relationship Id="rId6" Type="http://schemas.openxmlformats.org/officeDocument/2006/relationships/hyperlink" Target="https://www.google.pt/url?sa=i&amp;rct=j&amp;q=&amp;esrc=s&amp;source=images&amp;cd=&amp;cad=rja&amp;uact=8&amp;docid=XqFRtka2XKwUDM&amp;tbnid=M_pUVAKqSmYuYM:&amp;ved=0CAUQjRw&amp;url=https://catracalivre.com.br/sp/tag/hole-in-the-wall/&amp;ei=-tDMU-zGDKGm0QX_8oDgBw&amp;bvm=bv.71198958,d.d2k&amp;psig=AFQjCNESMaXOkMSrgJzj0KP1-cNz5I-npw&amp;ust=1406018142965001" TargetMode="External"/><Relationship Id="rId5" Type="http://schemas.openxmlformats.org/officeDocument/2006/relationships/image" Target="../media/image102.jpeg"/><Relationship Id="rId4" Type="http://schemas.openxmlformats.org/officeDocument/2006/relationships/hyperlink" Target="http://www.google.pt/url?sa=i&amp;rct=j&amp;q=&amp;esrc=s&amp;source=images&amp;cd=&amp;cad=rja&amp;uact=8&amp;docid=Wm0jYodi_oAB7M&amp;tbnid=PKV6oLAv0i0lBM:&amp;ved=0CAUQjRw&amp;url=http://blogs.worldbank.org/edutech/searching-for-indias-hole-in-the-wall&amp;ei=hNDMU9SyKoio0QXGnoHADA&amp;bvm=bv.71198958,d.d2k&amp;psig=AFQjCNHnDitLQ7shyNjQNSowATA4u1OqPg&amp;ust=140601804496256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4mSRlBRee0I"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facebook.com/npedro" TargetMode="External"/><Relationship Id="rId7" Type="http://schemas.openxmlformats.org/officeDocument/2006/relationships/image" Target="../media/image3.jpeg"/><Relationship Id="rId2" Type="http://schemas.openxmlformats.org/officeDocument/2006/relationships/hyperlink" Target="mailto:nspedro@ie.ul.pt"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pt.linkedin.com/pub/neuza-pedro/12/629/560" TargetMode="External"/><Relationship Id="rId9"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2.ed.gov/about/inits/ed/internationaled/background.pdf" TargetMode="External"/><Relationship Id="rId2" Type="http://schemas.openxmlformats.org/officeDocument/2006/relationships/hyperlink" Target="http://itec.eun.org/c/document_library/get_file?p_l_id=10307&amp;folderId=37321&amp;name=DLFE-2213.pdf" TargetMode="External"/><Relationship Id="rId1" Type="http://schemas.openxmlformats.org/officeDocument/2006/relationships/slideLayout" Target="../slideLayouts/slideLayout2.xml"/><Relationship Id="rId4" Type="http://schemas.openxmlformats.org/officeDocument/2006/relationships/hyperlink" Target="http://cst.unescoci.org/sites/projects/cst/The%20Standards/ICT-CSTPolicy%20Framework.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10991" y="4090411"/>
            <a:ext cx="7219950" cy="1655762"/>
          </a:xfrm>
        </p:spPr>
        <p:txBody>
          <a:bodyPr>
            <a:normAutofit/>
          </a:bodyPr>
          <a:lstStyle/>
          <a:p>
            <a:r>
              <a:rPr lang="pt-PT" sz="2800" dirty="0" smtClean="0">
                <a:solidFill>
                  <a:srgbClr val="767171"/>
                </a:solidFill>
                <a:latin typeface="Calibri Light" panose="020F0302020204030204" pitchFamily="34" charset="0"/>
                <a:ea typeface="Calibri" panose="020F0502020204030204" pitchFamily="34" charset="0"/>
                <a:cs typeface="American Typewriter"/>
              </a:rPr>
              <a:t>Profa. Neuza Pedro</a:t>
            </a:r>
          </a:p>
          <a:p>
            <a:r>
              <a:rPr lang="pt-PT" sz="2800" dirty="0" smtClean="0">
                <a:solidFill>
                  <a:srgbClr val="767171"/>
                </a:solidFill>
                <a:latin typeface="Calibri Light" panose="020F0302020204030204" pitchFamily="34" charset="0"/>
              </a:rPr>
              <a:t>nspedro@ie.ul.pt</a:t>
            </a:r>
            <a:endParaRPr lang="pt-PT" sz="2800" dirty="0">
              <a:solidFill>
                <a:schemeClr val="bg2">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
        <p:nvSpPr>
          <p:cNvPr id="2" name="Title 1"/>
          <p:cNvSpPr>
            <a:spLocks noGrp="1"/>
          </p:cNvSpPr>
          <p:nvPr>
            <p:ph type="ctrTitle"/>
          </p:nvPr>
        </p:nvSpPr>
        <p:spPr>
          <a:xfrm>
            <a:off x="2761534" y="1051674"/>
            <a:ext cx="9144000" cy="2387600"/>
          </a:xfrm>
        </p:spPr>
        <p:txBody>
          <a:bodyPr>
            <a:normAutofit/>
          </a:bodyPr>
          <a:lstStyle/>
          <a:p>
            <a:pPr algn="r" fontAlgn="ctr">
              <a:lnSpc>
                <a:spcPct val="107000"/>
              </a:lnSpc>
              <a:spcBef>
                <a:spcPts val="0"/>
              </a:spcBef>
            </a:pPr>
            <a:r>
              <a:rPr lang="pt-PT" sz="4400" b="1" dirty="0" err="1" smtClean="0">
                <a:ea typeface="Calibri" panose="020F0502020204030204" pitchFamily="34" charset="0"/>
                <a:cs typeface="American Typewriter"/>
              </a:rPr>
              <a:t>Projeto</a:t>
            </a:r>
            <a:r>
              <a:rPr lang="pt-PT" sz="4400" b="1" dirty="0" smtClean="0">
                <a:ea typeface="Calibri" panose="020F0502020204030204" pitchFamily="34" charset="0"/>
                <a:cs typeface="American Typewriter"/>
              </a:rPr>
              <a:t> </a:t>
            </a:r>
            <a:r>
              <a:rPr lang="pt-PT" sz="4400" b="1" dirty="0" err="1" smtClean="0">
                <a:solidFill>
                  <a:srgbClr val="92D050"/>
                </a:solidFill>
                <a:ea typeface="Calibri" panose="020F0502020204030204" pitchFamily="34" charset="0"/>
                <a:cs typeface="American Typewriter"/>
              </a:rPr>
              <a:t>iTEC</a:t>
            </a:r>
            <a:r>
              <a:rPr lang="pt-PT" sz="4400" dirty="0" smtClean="0">
                <a:solidFill>
                  <a:schemeClr val="bg2">
                    <a:lumMod val="50000"/>
                  </a:schemeClr>
                </a:solidFill>
                <a:ea typeface="Calibri" panose="020F0502020204030204" pitchFamily="34" charset="0"/>
                <a:cs typeface="American Typewriter"/>
              </a:rPr>
              <a:t>:</a:t>
            </a:r>
            <a:r>
              <a:rPr lang="pt-PT" sz="4400" dirty="0" smtClean="0">
                <a:ea typeface="Calibri" panose="020F0502020204030204" pitchFamily="34" charset="0"/>
                <a:cs typeface="American Typewriter"/>
              </a:rPr>
              <a:t> </a:t>
            </a:r>
            <a:r>
              <a:rPr lang="pt-PT" sz="4400" dirty="0"/>
              <a:t>overview e </a:t>
            </a:r>
            <a:r>
              <a:rPr lang="pt-PT" sz="4400" dirty="0" err="1"/>
              <a:t>toolkits</a:t>
            </a:r>
            <a:r>
              <a:rPr lang="pt-PT" sz="4400" dirty="0"/>
              <a:t> para a construção de cenários de aprendizagem</a:t>
            </a:r>
            <a:endParaRPr lang="pt-PT" sz="4400" b="1" dirty="0"/>
          </a:p>
        </p:txBody>
      </p:sp>
      <p:grpSp>
        <p:nvGrpSpPr>
          <p:cNvPr id="9" name="Group 8"/>
          <p:cNvGrpSpPr/>
          <p:nvPr/>
        </p:nvGrpSpPr>
        <p:grpSpPr>
          <a:xfrm>
            <a:off x="4623956" y="5559136"/>
            <a:ext cx="7152436" cy="1132312"/>
            <a:chOff x="4623956" y="5559136"/>
            <a:chExt cx="7152436" cy="1132312"/>
          </a:xfrm>
        </p:grpSpPr>
        <p:pic>
          <p:nvPicPr>
            <p:cNvPr id="8" name="Picture 7"/>
            <p:cNvPicPr>
              <a:picLocks noChangeAspect="1"/>
            </p:cNvPicPr>
            <p:nvPr/>
          </p:nvPicPr>
          <p:blipFill>
            <a:blip r:embed="rId3"/>
            <a:stretch>
              <a:fillRect/>
            </a:stretch>
          </p:blipFill>
          <p:spPr>
            <a:xfrm>
              <a:off x="7401900" y="5867051"/>
              <a:ext cx="1859308" cy="709332"/>
            </a:xfrm>
            <a:prstGeom prst="rect">
              <a:avLst/>
            </a:prstGeom>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18" name="Picture 17" descr="new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19" name="Billede 5"/>
            <p:cNvPicPr/>
            <p:nvPr/>
          </p:nvPicPr>
          <p:blipFill>
            <a:blip r:embed="rId6"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Tree>
    <p:extLst>
      <p:ext uri="{BB962C8B-B14F-4D97-AF65-F5344CB8AC3E}">
        <p14:creationId xmlns:p14="http://schemas.microsoft.com/office/powerpoint/2010/main" val="3368673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64704" y="2472163"/>
            <a:ext cx="11425269" cy="1152128"/>
          </a:xfrm>
          <a:ln>
            <a:noFill/>
          </a:ln>
        </p:spPr>
        <p:txBody>
          <a:bodyPr>
            <a:noAutofit/>
          </a:bodyPr>
          <a:lstStyle/>
          <a:p>
            <a:r>
              <a:rPr lang="en-GB" sz="6600" b="1" dirty="0" smtClean="0">
                <a:solidFill>
                  <a:schemeClr val="tx2">
                    <a:lumMod val="60000"/>
                    <a:lumOff val="40000"/>
                  </a:schemeClr>
                </a:solidFill>
              </a:rPr>
              <a:t/>
            </a:r>
            <a:br>
              <a:rPr lang="en-GB" sz="6600" b="1" dirty="0" smtClean="0">
                <a:solidFill>
                  <a:schemeClr val="tx2">
                    <a:lumMod val="60000"/>
                    <a:lumOff val="40000"/>
                  </a:schemeClr>
                </a:solidFill>
              </a:rPr>
            </a:br>
            <a:r>
              <a:rPr lang="en-GB" b="1" dirty="0" smtClean="0">
                <a:solidFill>
                  <a:schemeClr val="accent6"/>
                </a:solidFill>
              </a:rPr>
              <a:t>‘ 21</a:t>
            </a:r>
            <a:r>
              <a:rPr lang="en-GB" b="1" baseline="30000" dirty="0" smtClean="0">
                <a:solidFill>
                  <a:schemeClr val="accent6"/>
                </a:solidFill>
              </a:rPr>
              <a:t>st</a:t>
            </a:r>
            <a:r>
              <a:rPr lang="en-GB" b="1" dirty="0" smtClean="0">
                <a:solidFill>
                  <a:schemeClr val="accent6"/>
                </a:solidFill>
              </a:rPr>
              <a:t>century skills‘</a:t>
            </a:r>
            <a:r>
              <a:rPr lang="en-GB" sz="4000" b="1" dirty="0" smtClean="0">
                <a:solidFill>
                  <a:schemeClr val="tx1"/>
                </a:solidFill>
              </a:rPr>
              <a:t/>
            </a:r>
            <a:br>
              <a:rPr lang="en-GB" sz="4000" b="1" dirty="0" smtClean="0">
                <a:solidFill>
                  <a:schemeClr val="tx1"/>
                </a:solidFill>
              </a:rPr>
            </a:br>
            <a:r>
              <a:rPr lang="en-GB" sz="6600" b="1" dirty="0" smtClean="0">
                <a:solidFill>
                  <a:schemeClr val="tx2">
                    <a:lumMod val="60000"/>
                    <a:lumOff val="40000"/>
                  </a:schemeClr>
                </a:solidFill>
              </a:rPr>
              <a:t/>
            </a:r>
            <a:br>
              <a:rPr lang="en-GB" sz="6600" b="1" dirty="0" smtClean="0">
                <a:solidFill>
                  <a:schemeClr val="tx2">
                    <a:lumMod val="60000"/>
                    <a:lumOff val="40000"/>
                  </a:schemeClr>
                </a:solidFill>
              </a:rPr>
            </a:br>
            <a:r>
              <a:rPr lang="en-GB" sz="3200" dirty="0" err="1" smtClean="0"/>
              <a:t>Análise</a:t>
            </a:r>
            <a:r>
              <a:rPr lang="en-GB" sz="3200" dirty="0" smtClean="0"/>
              <a:t> a 17 </a:t>
            </a:r>
            <a:r>
              <a:rPr lang="en-GB" sz="3200" dirty="0" err="1" smtClean="0"/>
              <a:t>referênciais</a:t>
            </a:r>
            <a:endParaRPr lang="en-GB" sz="3200" dirty="0"/>
          </a:p>
        </p:txBody>
      </p:sp>
      <p:sp>
        <p:nvSpPr>
          <p:cNvPr id="5" name="TextBox 4"/>
          <p:cNvSpPr txBox="1"/>
          <p:nvPr/>
        </p:nvSpPr>
        <p:spPr>
          <a:xfrm>
            <a:off x="5711958" y="5949280"/>
            <a:ext cx="6288021" cy="369332"/>
          </a:xfrm>
          <a:prstGeom prst="rect">
            <a:avLst/>
          </a:prstGeom>
          <a:noFill/>
        </p:spPr>
        <p:txBody>
          <a:bodyPr wrap="square" rtlCol="0">
            <a:spAutoFit/>
          </a:bodyPr>
          <a:lstStyle/>
          <a:p>
            <a:pPr algn="r"/>
            <a:r>
              <a:rPr lang="pt-PT" dirty="0" smtClean="0">
                <a:latin typeface="American Typewriter"/>
                <a:cs typeface="American Typewriter"/>
              </a:rPr>
              <a:t>(Pedro, Matos, Pedro &amp; Abrantes, 2011)</a:t>
            </a:r>
            <a:endParaRPr lang="en-US" dirty="0">
              <a:latin typeface="American Typewriter"/>
              <a:cs typeface="American Typewriter"/>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Tree>
    <p:extLst>
      <p:ext uri="{BB962C8B-B14F-4D97-AF65-F5344CB8AC3E}">
        <p14:creationId xmlns:p14="http://schemas.microsoft.com/office/powerpoint/2010/main" val="3652496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sz="quarter" idx="4294967295"/>
          </p:nvPr>
        </p:nvSpPr>
        <p:spPr>
          <a:xfrm>
            <a:off x="288032" y="515838"/>
            <a:ext cx="11664619" cy="5505450"/>
          </a:xfrm>
        </p:spPr>
        <p:txBody>
          <a:bodyPr>
            <a:noAutofit/>
          </a:bodyPr>
          <a:lstStyle/>
          <a:p>
            <a:pPr>
              <a:lnSpc>
                <a:spcPct val="150000"/>
              </a:lnSpc>
            </a:pPr>
            <a:r>
              <a:rPr lang="pt-PT" b="1" dirty="0" smtClean="0"/>
              <a:t>Análise </a:t>
            </a:r>
            <a:r>
              <a:rPr lang="pt-PT" b="1" dirty="0"/>
              <a:t>sistemática </a:t>
            </a:r>
            <a:r>
              <a:rPr lang="pt-PT" dirty="0" smtClean="0"/>
              <a:t>de referenciais </a:t>
            </a:r>
            <a:r>
              <a:rPr lang="pt-PT" dirty="0"/>
              <a:t>teóricos </a:t>
            </a:r>
            <a:r>
              <a:rPr lang="pt-PT" dirty="0" smtClean="0"/>
              <a:t>existentes em </a:t>
            </a:r>
            <a:r>
              <a:rPr lang="pt-PT" dirty="0"/>
              <a:t>bases de dados </a:t>
            </a:r>
            <a:r>
              <a:rPr lang="pt-PT" dirty="0" smtClean="0"/>
              <a:t>internacionais, publicados </a:t>
            </a:r>
            <a:r>
              <a:rPr lang="pt-PT" dirty="0"/>
              <a:t>posteriormente a </a:t>
            </a:r>
            <a:r>
              <a:rPr lang="pt-PT" dirty="0" smtClean="0"/>
              <a:t>2005; </a:t>
            </a:r>
          </a:p>
          <a:p>
            <a:pPr>
              <a:lnSpc>
                <a:spcPct val="150000"/>
              </a:lnSpc>
            </a:pPr>
            <a:endParaRPr lang="pt-PT" dirty="0"/>
          </a:p>
          <a:p>
            <a:pPr marL="0" indent="0">
              <a:lnSpc>
                <a:spcPct val="150000"/>
              </a:lnSpc>
              <a:buNone/>
            </a:pPr>
            <a:endParaRPr lang="pt-PT" dirty="0" smtClean="0"/>
          </a:p>
          <a:p>
            <a:pPr>
              <a:lnSpc>
                <a:spcPct val="150000"/>
              </a:lnSpc>
            </a:pPr>
            <a:r>
              <a:rPr lang="pt-PT" dirty="0" smtClean="0"/>
              <a:t>Processo </a:t>
            </a:r>
            <a:r>
              <a:rPr lang="pt-PT" dirty="0"/>
              <a:t>de seleção </a:t>
            </a:r>
            <a:r>
              <a:rPr lang="pt-PT" dirty="0" smtClean="0"/>
              <a:t>assente </a:t>
            </a:r>
            <a:r>
              <a:rPr lang="pt-PT" dirty="0"/>
              <a:t>na aplicação de </a:t>
            </a:r>
            <a:r>
              <a:rPr lang="pt-PT" b="1" dirty="0" smtClean="0"/>
              <a:t>equação </a:t>
            </a:r>
            <a:r>
              <a:rPr lang="pt-PT" b="1" dirty="0"/>
              <a:t>de pesquisa </a:t>
            </a:r>
            <a:r>
              <a:rPr lang="pt-PT" dirty="0"/>
              <a:t>com os seguintes descritores ou </a:t>
            </a:r>
            <a:r>
              <a:rPr lang="pt-PT" dirty="0" smtClean="0"/>
              <a:t>palavras-chave (organizados numa lógica conjuntiva): </a:t>
            </a:r>
            <a:endParaRPr lang="pt-PT" dirty="0"/>
          </a:p>
          <a:p>
            <a:pPr lvl="2" algn="ctr">
              <a:lnSpc>
                <a:spcPct val="150000"/>
              </a:lnSpc>
            </a:pPr>
            <a:r>
              <a:rPr lang="pt-PT" sz="2400" i="1" dirty="0"/>
              <a:t>21st-century </a:t>
            </a:r>
            <a:r>
              <a:rPr lang="pt-PT" sz="2400" i="1" dirty="0" err="1"/>
              <a:t>skills</a:t>
            </a:r>
            <a:r>
              <a:rPr lang="pt-PT" sz="2400" i="1" dirty="0"/>
              <a:t>/ </a:t>
            </a:r>
            <a:r>
              <a:rPr lang="pt-PT" sz="2400" i="1" dirty="0" err="1"/>
              <a:t>competences</a:t>
            </a:r>
            <a:r>
              <a:rPr lang="pt-PT" sz="2400" i="1" dirty="0"/>
              <a:t>, digital </a:t>
            </a:r>
            <a:r>
              <a:rPr lang="pt-PT" sz="2400" i="1" dirty="0" err="1"/>
              <a:t>literacy</a:t>
            </a:r>
            <a:r>
              <a:rPr lang="pt-PT" sz="2400" i="1" dirty="0"/>
              <a:t>/media </a:t>
            </a:r>
            <a:r>
              <a:rPr lang="pt-PT" sz="2400" i="1" dirty="0" err="1"/>
              <a:t>literacy</a:t>
            </a:r>
            <a:r>
              <a:rPr lang="pt-PT" sz="2400" i="1" dirty="0"/>
              <a:t>, </a:t>
            </a:r>
            <a:r>
              <a:rPr lang="pt-PT" sz="2400" i="1" dirty="0" err="1"/>
              <a:t>skills</a:t>
            </a:r>
            <a:r>
              <a:rPr lang="pt-PT" sz="2400" i="1" dirty="0"/>
              <a:t>/</a:t>
            </a:r>
            <a:r>
              <a:rPr lang="pt-PT" sz="2400" i="1" dirty="0" err="1"/>
              <a:t>competences</a:t>
            </a:r>
            <a:r>
              <a:rPr lang="pt-PT" sz="2400" i="1" dirty="0"/>
              <a:t> for </a:t>
            </a:r>
            <a:r>
              <a:rPr lang="pt-PT" sz="2400" i="1" dirty="0" err="1"/>
              <a:t>tomorrow</a:t>
            </a:r>
            <a:r>
              <a:rPr lang="pt-PT" sz="2400" i="1" dirty="0"/>
              <a:t>, </a:t>
            </a:r>
            <a:r>
              <a:rPr lang="pt-PT" sz="2400" i="1" dirty="0" err="1"/>
              <a:t>new</a:t>
            </a:r>
            <a:r>
              <a:rPr lang="pt-PT" sz="2400" i="1" dirty="0"/>
              <a:t> </a:t>
            </a:r>
            <a:r>
              <a:rPr lang="pt-PT" sz="2400" i="1" dirty="0" err="1"/>
              <a:t>millennium</a:t>
            </a:r>
            <a:r>
              <a:rPr lang="pt-PT" sz="2400" i="1" dirty="0"/>
              <a:t> </a:t>
            </a:r>
            <a:r>
              <a:rPr lang="pt-PT" sz="2400" i="1" dirty="0" err="1"/>
              <a:t>skills</a:t>
            </a:r>
            <a:r>
              <a:rPr lang="pt-PT" sz="2400" i="1" dirty="0"/>
              <a:t>/</a:t>
            </a:r>
            <a:r>
              <a:rPr lang="pt-PT" sz="2400" i="1" dirty="0" err="1"/>
              <a:t>competences</a:t>
            </a:r>
            <a:r>
              <a:rPr lang="pt-PT" sz="2400" i="1" dirty="0"/>
              <a:t>, digital </a:t>
            </a:r>
            <a:r>
              <a:rPr lang="pt-PT" sz="2400" i="1" dirty="0" err="1"/>
              <a:t>natives</a:t>
            </a:r>
            <a:r>
              <a:rPr lang="pt-PT" sz="2400" i="1" dirty="0"/>
              <a:t> </a:t>
            </a:r>
            <a:r>
              <a:rPr lang="pt-PT" sz="2400" i="1" dirty="0" err="1"/>
              <a:t>skills</a:t>
            </a:r>
            <a:r>
              <a:rPr lang="pt-PT" sz="2400" i="1" dirty="0"/>
              <a:t>/</a:t>
            </a:r>
            <a:r>
              <a:rPr lang="pt-PT" sz="2400" i="1" dirty="0" err="1"/>
              <a:t>competences</a:t>
            </a:r>
            <a:r>
              <a:rPr lang="pt-PT" sz="2400" i="1" dirty="0"/>
              <a:t>, net-</a:t>
            </a:r>
            <a:r>
              <a:rPr lang="pt-PT" sz="2400" i="1" dirty="0" err="1"/>
              <a:t>generation</a:t>
            </a:r>
            <a:r>
              <a:rPr lang="pt-PT" sz="2400" i="1" dirty="0"/>
              <a:t> </a:t>
            </a:r>
            <a:r>
              <a:rPr lang="pt-PT" sz="2400" i="1" dirty="0" err="1" smtClean="0"/>
              <a:t>skills</a:t>
            </a:r>
            <a:r>
              <a:rPr lang="pt-PT" sz="2400" i="1" dirty="0" smtClean="0"/>
              <a:t>/</a:t>
            </a:r>
            <a:r>
              <a:rPr lang="pt-PT" sz="2400" i="1" dirty="0" err="1" smtClean="0"/>
              <a:t>competences</a:t>
            </a:r>
            <a:endParaRPr lang="pt-PT" sz="2400" dirty="0"/>
          </a:p>
        </p:txBody>
      </p:sp>
    </p:spTree>
    <p:extLst>
      <p:ext uri="{BB962C8B-B14F-4D97-AF65-F5344CB8AC3E}">
        <p14:creationId xmlns:p14="http://schemas.microsoft.com/office/powerpoint/2010/main" val="25840935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519" y="1466661"/>
            <a:ext cx="8485481" cy="476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63" y="1121111"/>
            <a:ext cx="7028304" cy="5453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6315530" y="3730024"/>
            <a:ext cx="249988" cy="344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0" y="3954846"/>
            <a:ext cx="1231272" cy="49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3138535" y="266332"/>
            <a:ext cx="6096000" cy="2400657"/>
          </a:xfrm>
          <a:prstGeom prst="rect">
            <a:avLst/>
          </a:prstGeom>
        </p:spPr>
        <p:txBody>
          <a:bodyPr>
            <a:spAutoFit/>
          </a:bodyPr>
          <a:lstStyle/>
          <a:p>
            <a:r>
              <a:rPr lang="en-GB" sz="4800" b="1" dirty="0">
                <a:solidFill>
                  <a:schemeClr val="accent6"/>
                </a:solidFill>
              </a:rPr>
              <a:t>‘ 21</a:t>
            </a:r>
            <a:r>
              <a:rPr lang="en-GB" sz="4800" b="1" baseline="30000" dirty="0">
                <a:solidFill>
                  <a:schemeClr val="accent6"/>
                </a:solidFill>
              </a:rPr>
              <a:t>st</a:t>
            </a:r>
            <a:r>
              <a:rPr lang="en-GB" sz="4800" b="1" dirty="0">
                <a:solidFill>
                  <a:schemeClr val="accent6"/>
                </a:solidFill>
              </a:rPr>
              <a:t>century skills‘</a:t>
            </a:r>
            <a:r>
              <a:rPr lang="en-GB" sz="3200" b="1" dirty="0"/>
              <a:t/>
            </a:r>
            <a:br>
              <a:rPr lang="en-GB" sz="3200" b="1" dirty="0"/>
            </a:br>
            <a:r>
              <a:rPr lang="en-GB" sz="5400" b="1" dirty="0">
                <a:solidFill>
                  <a:schemeClr val="tx2">
                    <a:lumMod val="60000"/>
                    <a:lumOff val="40000"/>
                  </a:schemeClr>
                </a:solidFill>
              </a:rPr>
              <a:t/>
            </a:r>
            <a:br>
              <a:rPr lang="en-GB" sz="5400" b="1" dirty="0">
                <a:solidFill>
                  <a:schemeClr val="tx2">
                    <a:lumMod val="60000"/>
                    <a:lumOff val="40000"/>
                  </a:schemeClr>
                </a:solidFill>
              </a:rPr>
            </a:br>
            <a:endParaRPr lang="pt-PT" sz="4800" dirty="0"/>
          </a:p>
        </p:txBody>
      </p:sp>
      <p:cxnSp>
        <p:nvCxnSpPr>
          <p:cNvPr id="9" name="Conexão recta unidireccional 8"/>
          <p:cNvCxnSpPr/>
          <p:nvPr/>
        </p:nvCxnSpPr>
        <p:spPr>
          <a:xfrm flipV="1">
            <a:off x="9234535" y="5875112"/>
            <a:ext cx="540790" cy="35367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xão recta unidireccional 11"/>
          <p:cNvCxnSpPr/>
          <p:nvPr/>
        </p:nvCxnSpPr>
        <p:spPr>
          <a:xfrm flipV="1">
            <a:off x="7138074" y="5167770"/>
            <a:ext cx="540790" cy="35367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xão recta unidireccional 12"/>
          <p:cNvCxnSpPr/>
          <p:nvPr/>
        </p:nvCxnSpPr>
        <p:spPr>
          <a:xfrm flipV="1">
            <a:off x="7758836" y="5601413"/>
            <a:ext cx="540790" cy="35367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4937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042"/>
            <a:ext cx="13812763" cy="73084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866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45018496"/>
              </p:ext>
            </p:extLst>
          </p:nvPr>
        </p:nvGraphicFramePr>
        <p:xfrm>
          <a:off x="143339" y="404664"/>
          <a:ext cx="11713301" cy="6073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16"/>
          <p:cNvPicPr/>
          <p:nvPr/>
        </p:nvPicPr>
        <p:blipFill>
          <a:blip r:embed="rId7" cstate="print">
            <a:extLst>
              <a:ext uri="{28A0092B-C50C-407E-A947-70E740481C1C}">
                <a14:useLocalDpi xmlns:a14="http://schemas.microsoft.com/office/drawing/2010/main" val="0"/>
              </a:ext>
            </a:extLst>
          </a:blip>
          <a:stretch>
            <a:fillRect/>
          </a:stretch>
        </p:blipFill>
        <p:spPr>
          <a:xfrm>
            <a:off x="10985191" y="6075341"/>
            <a:ext cx="1035642" cy="652787"/>
          </a:xfrm>
          <a:prstGeom prst="rect">
            <a:avLst/>
          </a:prstGeom>
        </p:spPr>
      </p:pic>
    </p:spTree>
    <p:extLst>
      <p:ext uri="{BB962C8B-B14F-4D97-AF65-F5344CB8AC3E}">
        <p14:creationId xmlns:p14="http://schemas.microsoft.com/office/powerpoint/2010/main" val="34800129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81580104"/>
              </p:ext>
            </p:extLst>
          </p:nvPr>
        </p:nvGraphicFramePr>
        <p:xfrm>
          <a:off x="143339" y="404664"/>
          <a:ext cx="11713301" cy="6073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809270" y="44625"/>
            <a:ext cx="2784309" cy="461665"/>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E-business, Economy and Marketing Literacy</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8880310" y="188641"/>
            <a:ext cx="2784309" cy="1015663"/>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Fluência na gestão da informação, competências para a utilização ética e legal das TIC/Segurança e Privacidade na Web</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9409045" y="1700809"/>
            <a:ext cx="2639616" cy="830997"/>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valores, sentido de cidadania, literacia para a saúde, comportamento cívico, Consciência Global</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9648395" y="3717032"/>
            <a:ext cx="2499983" cy="1384995"/>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Priorizar, planificar e gerir acções, Competências de investigação científica, Adaptabilidade, Gestão da complexidade e do Risco, Tomada de decisão e resolução de problemas</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8012509" y="6054388"/>
            <a:ext cx="2499983" cy="646331"/>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Questionamento, pensamento critico e competência de interconectividade</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4940167" y="6309321"/>
            <a:ext cx="2499983" cy="461665"/>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Competências meta-cognitivas</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815414" y="5517233"/>
            <a:ext cx="2499983" cy="1015663"/>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Pensamento inventivo, curiosidade, criatividade e atitude inovativa. Produtividade e Gerenciamento</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47328" y="2348880"/>
            <a:ext cx="2006704" cy="1200329"/>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Competências de trabalho em equipa, liderança, autonomia, iniciativa e competências de auto-direcionamento</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911424" y="1215337"/>
            <a:ext cx="2112235" cy="276999"/>
          </a:xfrm>
          <a:prstGeom prst="rect">
            <a:avLst/>
          </a:prstGeom>
          <a:noFill/>
          <a:ln>
            <a:solidFill>
              <a:schemeClr val="tx1"/>
            </a:solidFill>
          </a:ln>
        </p:spPr>
        <p:txBody>
          <a:bodyPr wrap="square" rtlCol="0">
            <a:spAutoFit/>
          </a:bodyPr>
          <a:lstStyle/>
          <a:p>
            <a:pPr algn="ctr"/>
            <a:r>
              <a:rPr lang="pt-PT" sz="1200" dirty="0" smtClean="0">
                <a:latin typeface="Verdana" panose="020B0604030504040204" pitchFamily="34" charset="0"/>
                <a:ea typeface="Verdana" panose="020B0604030504040204" pitchFamily="34" charset="0"/>
                <a:cs typeface="Verdana" panose="020B0604030504040204" pitchFamily="34" charset="0"/>
              </a:rPr>
              <a:t>Fluência técnica</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38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664141" y="1145708"/>
            <a:ext cx="8928992" cy="3785652"/>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pt-PT" sz="4000" b="1" dirty="0" smtClean="0">
              <a:solidFill>
                <a:schemeClr val="accent6"/>
              </a:solidFill>
              <a:latin typeface="Verdana" panose="020B0604030504040204" pitchFamily="34" charset="0"/>
              <a:ea typeface="Verdana" panose="020B0604030504040204" pitchFamily="34" charset="0"/>
              <a:cs typeface="Verdana" panose="020B0604030504040204" pitchFamily="34" charset="0"/>
            </a:endParaRPr>
          </a:p>
          <a:p>
            <a:pPr algn="ctr"/>
            <a:endParaRPr lang="pt-PT" sz="4000" b="1" dirty="0">
              <a:solidFill>
                <a:schemeClr val="accent6"/>
              </a:solidFill>
              <a:latin typeface="Verdana" panose="020B0604030504040204" pitchFamily="34" charset="0"/>
              <a:ea typeface="Verdana" panose="020B0604030504040204" pitchFamily="34" charset="0"/>
              <a:cs typeface="Verdana" panose="020B0604030504040204" pitchFamily="34" charset="0"/>
            </a:endParaRPr>
          </a:p>
          <a:p>
            <a:pPr algn="ctr"/>
            <a:r>
              <a:rPr lang="pt-PT" sz="4000" b="1" dirty="0" smtClean="0">
                <a:solidFill>
                  <a:schemeClr val="accent6"/>
                </a:solidFill>
                <a:latin typeface="Verdana" panose="020B0604030504040204" pitchFamily="34" charset="0"/>
                <a:ea typeface="Verdana" panose="020B0604030504040204" pitchFamily="34" charset="0"/>
                <a:cs typeface="Verdana" panose="020B0604030504040204" pitchFamily="34" charset="0"/>
              </a:rPr>
              <a:t>UNESCO ICT FRAMEWORK, 2011</a:t>
            </a:r>
          </a:p>
          <a:p>
            <a:pPr algn="ctr"/>
            <a:endParaRPr lang="pt-PT" sz="4000" b="1" dirty="0">
              <a:solidFill>
                <a:schemeClr val="accent6"/>
              </a:solidFill>
              <a:latin typeface="Verdana" panose="020B0604030504040204" pitchFamily="34" charset="0"/>
              <a:ea typeface="Verdana" panose="020B0604030504040204" pitchFamily="34" charset="0"/>
              <a:cs typeface="Verdana" panose="020B0604030504040204" pitchFamily="34" charset="0"/>
            </a:endParaRPr>
          </a:p>
          <a:p>
            <a:pPr algn="ctr"/>
            <a:endParaRPr lang="pt-PT" sz="4000" b="1" dirty="0">
              <a:solidFill>
                <a:schemeClr val="accent6"/>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Tree>
    <p:extLst>
      <p:ext uri="{BB962C8B-B14F-4D97-AF65-F5344CB8AC3E}">
        <p14:creationId xmlns:p14="http://schemas.microsoft.com/office/powerpoint/2010/main" val="1349546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Posição de Conteúdo 3"/>
          <p:cNvGraphicFramePr>
            <a:graphicFrameLocks noGrp="1"/>
          </p:cNvGraphicFramePr>
          <p:nvPr>
            <p:ph sz="quarter" idx="4294967295"/>
            <p:extLst>
              <p:ext uri="{D42A27DB-BD31-4B8C-83A1-F6EECF244321}">
                <p14:modId xmlns:p14="http://schemas.microsoft.com/office/powerpoint/2010/main" val="2773155778"/>
              </p:ext>
            </p:extLst>
          </p:nvPr>
        </p:nvGraphicFramePr>
        <p:xfrm>
          <a:off x="96506" y="332360"/>
          <a:ext cx="11952156" cy="6264993"/>
        </p:xfrm>
        <a:graphic>
          <a:graphicData uri="http://schemas.openxmlformats.org/drawingml/2006/table">
            <a:tbl>
              <a:tblPr firstRow="1" firstCol="1" bandRow="1">
                <a:tableStyleId>{93296810-A885-4BE3-A3E7-6D5BEEA58F35}</a:tableStyleId>
              </a:tblPr>
              <a:tblGrid>
                <a:gridCol w="3314464"/>
                <a:gridCol w="2812272"/>
                <a:gridCol w="3113587"/>
                <a:gridCol w="2711833"/>
              </a:tblGrid>
              <a:tr h="1264399">
                <a:tc>
                  <a:txBody>
                    <a:bodyPr/>
                    <a:lstStyle/>
                    <a:p>
                      <a:pPr marR="86360" algn="ctr">
                        <a:lnSpc>
                          <a:spcPct val="150000"/>
                        </a:lnSpc>
                        <a:spcAft>
                          <a:spcPts val="600"/>
                        </a:spcAft>
                      </a:pPr>
                      <a:r>
                        <a:rPr lang="pt-PT" sz="1600" dirty="0" smtClean="0">
                          <a:effectLst/>
                        </a:rPr>
                        <a:t>Dimensão</a:t>
                      </a:r>
                      <a:r>
                        <a:rPr lang="pt-PT" sz="1600" baseline="0" dirty="0" smtClean="0">
                          <a:effectLst/>
                        </a:rPr>
                        <a:t>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marL="21590" algn="ctr">
                        <a:spcAft>
                          <a:spcPts val="0"/>
                        </a:spcAft>
                      </a:pPr>
                      <a:r>
                        <a:rPr lang="pt-PT" sz="1600" dirty="0" smtClean="0">
                          <a:effectLst/>
                        </a:rPr>
                        <a:t>I. Literacia</a:t>
                      </a:r>
                      <a:r>
                        <a:rPr lang="pt-PT" sz="1600" baseline="0" dirty="0" smtClean="0">
                          <a:effectLst/>
                        </a:rPr>
                        <a:t> Digital</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lgn="ctr">
                        <a:spcAft>
                          <a:spcPts val="0"/>
                        </a:spcAft>
                      </a:pPr>
                      <a:r>
                        <a:rPr lang="pt-PT" sz="1600" dirty="0" smtClean="0">
                          <a:effectLst/>
                        </a:rPr>
                        <a:t>II. Aprofundamento de Conhecimento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lgn="ctr">
                        <a:spcAft>
                          <a:spcPts val="0"/>
                        </a:spcAft>
                      </a:pPr>
                      <a:r>
                        <a:rPr lang="pt-PT" sz="1600" dirty="0" smtClean="0">
                          <a:effectLst/>
                        </a:rPr>
                        <a:t>III. Criação de Conhecimento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532139">
                <a:tc>
                  <a:txBody>
                    <a:bodyPr/>
                    <a:lstStyle/>
                    <a:p>
                      <a:pPr marL="228600" algn="r">
                        <a:spcAft>
                          <a:spcPts val="0"/>
                        </a:spcAft>
                      </a:pPr>
                      <a:r>
                        <a:rPr lang="en-GB" sz="1600" dirty="0" smtClean="0">
                          <a:effectLst/>
                        </a:rPr>
                        <a:t>TIC</a:t>
                      </a:r>
                      <a:r>
                        <a:rPr lang="en-GB" sz="1600" baseline="0" dirty="0" smtClean="0">
                          <a:effectLst/>
                        </a:rPr>
                        <a:t> (</a:t>
                      </a:r>
                      <a:r>
                        <a:rPr lang="en-GB" sz="1600" baseline="0" dirty="0" err="1" smtClean="0">
                          <a:effectLst/>
                        </a:rPr>
                        <a:t>Competencias</a:t>
                      </a:r>
                      <a:r>
                        <a:rPr lang="en-GB" sz="1600" baseline="0" dirty="0" smtClean="0">
                          <a:effectLst/>
                        </a:rPr>
                        <a:t> </a:t>
                      </a:r>
                      <a:r>
                        <a:rPr lang="en-GB" sz="1600" baseline="0" dirty="0" err="1" smtClean="0">
                          <a:effectLst/>
                        </a:rPr>
                        <a:t>técnicas</a:t>
                      </a:r>
                      <a:r>
                        <a:rPr lang="en-GB" sz="1600" baseline="0" dirty="0" smtClean="0">
                          <a:effectLst/>
                        </a:rPr>
                        <a:t>)</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Ferramentas Básicas</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Ferramentas Complexas</a:t>
                      </a:r>
                      <a:r>
                        <a:rPr lang="pt-PT" sz="1600" baseline="0" dirty="0" smtClean="0">
                          <a:effectLst/>
                        </a:rPr>
                        <a:t>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Ferramentas</a:t>
                      </a:r>
                      <a:r>
                        <a:rPr lang="pt-PT" sz="1600" baseline="0" dirty="0" smtClean="0">
                          <a:effectLst/>
                        </a:rPr>
                        <a:t> Abrangentes</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870125">
                <a:tc>
                  <a:txBody>
                    <a:bodyPr/>
                    <a:lstStyle/>
                    <a:p>
                      <a:pPr marL="228600" algn="r">
                        <a:spcAft>
                          <a:spcPts val="0"/>
                        </a:spcAft>
                      </a:pPr>
                      <a:r>
                        <a:rPr lang="en-GB" sz="1600" dirty="0" err="1" smtClean="0">
                          <a:effectLst/>
                        </a:rPr>
                        <a:t>Organização</a:t>
                      </a:r>
                      <a:r>
                        <a:rPr lang="en-GB" sz="1600" baseline="0" dirty="0" smtClean="0">
                          <a:effectLst/>
                        </a:rPr>
                        <a:t> e </a:t>
                      </a:r>
                      <a:r>
                        <a:rPr lang="en-GB" sz="1600" baseline="0" dirty="0" err="1" smtClean="0">
                          <a:effectLst/>
                        </a:rPr>
                        <a:t>Gestão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Sala</a:t>
                      </a:r>
                      <a:r>
                        <a:rPr lang="pt-PT" sz="1600" baseline="0" dirty="0" smtClean="0">
                          <a:effectLst/>
                        </a:rPr>
                        <a:t> de Aula</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Grupos Colaborativos</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endParaRPr lang="pt-PT" sz="1600" dirty="0">
                        <a:effectLst/>
                      </a:endParaRPr>
                    </a:p>
                    <a:p>
                      <a:pPr>
                        <a:spcAft>
                          <a:spcPts val="0"/>
                        </a:spcAft>
                      </a:pPr>
                      <a:r>
                        <a:rPr lang="pt-PT" sz="1600" dirty="0" smtClean="0">
                          <a:effectLst/>
                        </a:rPr>
                        <a:t>Organizações de Aprendizagem</a:t>
                      </a:r>
                      <a:r>
                        <a:rPr lang="pt-PT" sz="1600" baseline="0" dirty="0" smtClean="0">
                          <a:effectLst/>
                        </a:rPr>
                        <a:t>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870125">
                <a:tc>
                  <a:txBody>
                    <a:bodyPr/>
                    <a:lstStyle/>
                    <a:p>
                      <a:pPr marL="228600" algn="r">
                        <a:spcAft>
                          <a:spcPts val="0"/>
                        </a:spcAft>
                      </a:pPr>
                      <a:r>
                        <a:rPr lang="en-GB" sz="1600" dirty="0" err="1" smtClean="0">
                          <a:effectLst/>
                        </a:rPr>
                        <a:t>Pedagogia</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Tecnologia Integrada</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Soluções</a:t>
                      </a:r>
                      <a:r>
                        <a:rPr lang="pt-PT" sz="1600" baseline="0" dirty="0" smtClean="0">
                          <a:effectLst/>
                        </a:rPr>
                        <a:t> de Problemas Complexos</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Autogestão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870125">
                <a:tc>
                  <a:txBody>
                    <a:bodyPr/>
                    <a:lstStyle/>
                    <a:p>
                      <a:pPr marL="228600" algn="r">
                        <a:spcAft>
                          <a:spcPts val="0"/>
                        </a:spcAft>
                      </a:pPr>
                      <a:r>
                        <a:rPr lang="en-GB" sz="1600" dirty="0" err="1" smtClean="0">
                          <a:effectLst/>
                        </a:rPr>
                        <a:t>Currículo</a:t>
                      </a:r>
                      <a:r>
                        <a:rPr lang="en-GB" sz="1600" baseline="0" dirty="0" smtClean="0">
                          <a:effectLst/>
                        </a:rPr>
                        <a:t> e </a:t>
                      </a:r>
                      <a:r>
                        <a:rPr lang="en-GB" sz="1600" baseline="0" dirty="0" err="1" smtClean="0">
                          <a:effectLst/>
                        </a:rPr>
                        <a:t>Avaliação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Conhecimentos básicos</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Aplicação</a:t>
                      </a:r>
                      <a:r>
                        <a:rPr lang="pt-PT" sz="1600" baseline="0" dirty="0" smtClean="0">
                          <a:effectLst/>
                        </a:rPr>
                        <a:t> do Conhecimento</a:t>
                      </a:r>
                      <a:endParaRPr lang="pt-PT" sz="1600" dirty="0">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Competências para a sociedade</a:t>
                      </a:r>
                      <a:r>
                        <a:rPr lang="pt-PT" sz="1600" baseline="0" dirty="0" smtClean="0">
                          <a:effectLst/>
                        </a:rPr>
                        <a:t> do conhecimento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870125">
                <a:tc>
                  <a:txBody>
                    <a:bodyPr/>
                    <a:lstStyle/>
                    <a:p>
                      <a:pPr marL="228600" algn="r">
                        <a:spcAft>
                          <a:spcPts val="0"/>
                        </a:spcAft>
                      </a:pPr>
                      <a:r>
                        <a:rPr lang="pt-PT" sz="1600" dirty="0" smtClean="0">
                          <a:effectLst/>
                        </a:rPr>
                        <a:t>Desenvolvimento</a:t>
                      </a:r>
                      <a:r>
                        <a:rPr lang="pt-PT" sz="1600" baseline="0" dirty="0" smtClean="0">
                          <a:effectLst/>
                        </a:rPr>
                        <a:t> Profissional Docente</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Literacia</a:t>
                      </a:r>
                      <a:r>
                        <a:rPr lang="pt-PT" sz="1600" baseline="0" dirty="0" smtClean="0">
                          <a:effectLst/>
                        </a:rPr>
                        <a:t> digital</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Gestão</a:t>
                      </a:r>
                      <a:r>
                        <a:rPr lang="pt-PT" sz="1600" baseline="0" dirty="0" smtClean="0">
                          <a:effectLst/>
                        </a:rPr>
                        <a:t> e Orientação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Professor</a:t>
                      </a:r>
                      <a:r>
                        <a:rPr lang="pt-PT" sz="1600" baseline="0" dirty="0" smtClean="0">
                          <a:effectLst/>
                        </a:rPr>
                        <a:t> como aprendente</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r h="987955">
                <a:tc>
                  <a:txBody>
                    <a:bodyPr/>
                    <a:lstStyle/>
                    <a:p>
                      <a:pPr marL="228600" algn="r">
                        <a:spcAft>
                          <a:spcPts val="0"/>
                        </a:spcAft>
                      </a:pPr>
                      <a:r>
                        <a:rPr lang="en-GB" sz="1600" dirty="0" err="1" smtClean="0">
                          <a:effectLst/>
                        </a:rPr>
                        <a:t>Compreensão</a:t>
                      </a:r>
                      <a:r>
                        <a:rPr lang="en-GB" sz="1600" dirty="0" smtClean="0">
                          <a:effectLst/>
                        </a:rPr>
                        <a:t> TIC </a:t>
                      </a:r>
                      <a:r>
                        <a:rPr lang="en-GB" sz="1600" dirty="0" err="1" smtClean="0">
                          <a:effectLst/>
                        </a:rPr>
                        <a:t>na</a:t>
                      </a:r>
                      <a:r>
                        <a:rPr lang="en-GB" sz="1600" dirty="0" smtClean="0">
                          <a:effectLst/>
                        </a:rPr>
                        <a:t> </a:t>
                      </a:r>
                      <a:r>
                        <a:rPr lang="en-GB" sz="1600" dirty="0" err="1" smtClean="0">
                          <a:effectLst/>
                        </a:rPr>
                        <a:t>Educação</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pt-PT" sz="1600" dirty="0" smtClean="0">
                          <a:effectLst/>
                        </a:rPr>
                        <a:t>Consciência</a:t>
                      </a:r>
                      <a:r>
                        <a:rPr lang="pt-PT" sz="1600" baseline="0" dirty="0" smtClean="0">
                          <a:effectLst/>
                        </a:rPr>
                        <a:t> das politicas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en-GB" sz="1600" dirty="0" err="1" smtClean="0">
                          <a:effectLst/>
                        </a:rPr>
                        <a:t>Compreensão</a:t>
                      </a:r>
                      <a:r>
                        <a:rPr lang="en-GB" sz="1600" dirty="0" smtClean="0">
                          <a:effectLst/>
                        </a:rPr>
                        <a:t> das </a:t>
                      </a:r>
                      <a:r>
                        <a:rPr lang="en-GB" sz="1600" dirty="0" err="1" smtClean="0">
                          <a:effectLst/>
                        </a:rPr>
                        <a:t>políticas</a:t>
                      </a:r>
                      <a:r>
                        <a:rPr lang="en-GB" sz="1600" dirty="0" smtClean="0">
                          <a:effectLst/>
                        </a:rPr>
                        <a:t>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c>
                  <a:txBody>
                    <a:bodyPr/>
                    <a:lstStyle/>
                    <a:p>
                      <a:pPr>
                        <a:spcAft>
                          <a:spcPts val="0"/>
                        </a:spcAft>
                      </a:pPr>
                      <a:r>
                        <a:rPr lang="en-GB" sz="1600" dirty="0" err="1" smtClean="0">
                          <a:effectLst/>
                        </a:rPr>
                        <a:t>Inovação</a:t>
                      </a:r>
                      <a:r>
                        <a:rPr lang="en-GB" sz="1600" dirty="0" smtClean="0">
                          <a:effectLst/>
                        </a:rPr>
                        <a:t> </a:t>
                      </a:r>
                      <a:endParaRPr lang="pt-PT"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T="0" marB="0" anchor="ctr"/>
                </a:tc>
              </a:tr>
            </a:tbl>
          </a:graphicData>
        </a:graphic>
      </p:graphicFrame>
    </p:spTree>
    <p:extLst>
      <p:ext uri="{BB962C8B-B14F-4D97-AF65-F5344CB8AC3E}">
        <p14:creationId xmlns:p14="http://schemas.microsoft.com/office/powerpoint/2010/main" val="6159722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353744" y="301580"/>
            <a:ext cx="11247040" cy="1143000"/>
          </a:xfrm>
          <a:ln>
            <a:noFill/>
          </a:ln>
          <a:effectLst/>
        </p:spPr>
        <p:txBody>
          <a:bodyPr>
            <a:noAutofit/>
          </a:bodyPr>
          <a:lstStyle/>
          <a:p>
            <a:pPr algn="l"/>
            <a:r>
              <a:rPr lang="pt-PT" sz="3200" b="1" dirty="0" smtClean="0">
                <a:solidFill>
                  <a:schemeClr val="tx1"/>
                </a:solidFill>
              </a:rPr>
              <a:t>Aplicação </a:t>
            </a:r>
            <a:r>
              <a:rPr lang="pt-PT" sz="3200" b="1" dirty="0" smtClean="0">
                <a:solidFill>
                  <a:schemeClr val="accent6"/>
                </a:solidFill>
              </a:rPr>
              <a:t>UNESCO ICT FRAMEWORK </a:t>
            </a:r>
            <a:r>
              <a:rPr lang="pt-PT" sz="3200" b="1" dirty="0" smtClean="0">
                <a:solidFill>
                  <a:schemeClr val="tx1"/>
                </a:solidFill>
              </a:rPr>
              <a:t>ao projeto </a:t>
            </a:r>
            <a:r>
              <a:rPr lang="pt-PT" sz="3200" b="1" dirty="0" err="1" smtClean="0">
                <a:solidFill>
                  <a:schemeClr val="tx1"/>
                </a:solidFill>
              </a:rPr>
              <a:t>iTEC</a:t>
            </a:r>
            <a:r>
              <a:rPr lang="pt-PT" sz="3200" b="1" dirty="0" smtClean="0">
                <a:solidFill>
                  <a:schemeClr val="tx1"/>
                </a:solidFill>
              </a:rPr>
              <a:t>: porquê? </a:t>
            </a:r>
            <a:endParaRPr lang="pt-PT" sz="3200" b="1" dirty="0">
              <a:solidFill>
                <a:schemeClr val="tx1"/>
              </a:solidFill>
            </a:endParaRPr>
          </a:p>
        </p:txBody>
      </p:sp>
      <p:sp>
        <p:nvSpPr>
          <p:cNvPr id="3" name="Marcador de Posição de Conteúdo 2"/>
          <p:cNvSpPr>
            <a:spLocks noGrp="1"/>
          </p:cNvSpPr>
          <p:nvPr>
            <p:ph sz="quarter" idx="1"/>
          </p:nvPr>
        </p:nvSpPr>
        <p:spPr>
          <a:xfrm>
            <a:off x="437908" y="1639675"/>
            <a:ext cx="11754091" cy="4572000"/>
          </a:xfrm>
        </p:spPr>
        <p:txBody>
          <a:bodyPr>
            <a:noAutofit/>
          </a:bodyPr>
          <a:lstStyle/>
          <a:p>
            <a:pPr>
              <a:lnSpc>
                <a:spcPct val="150000"/>
              </a:lnSpc>
            </a:pPr>
            <a:r>
              <a:rPr lang="en-GB" dirty="0" err="1" smtClean="0"/>
              <a:t>Referencial</a:t>
            </a:r>
            <a:r>
              <a:rPr lang="en-GB" dirty="0" smtClean="0"/>
              <a:t> </a:t>
            </a:r>
            <a:r>
              <a:rPr lang="en-GB" dirty="0" err="1" smtClean="0"/>
              <a:t>composto</a:t>
            </a:r>
            <a:r>
              <a:rPr lang="en-GB" dirty="0" smtClean="0"/>
              <a:t> </a:t>
            </a:r>
            <a:r>
              <a:rPr lang="en-GB" dirty="0" err="1" smtClean="0"/>
              <a:t>por</a:t>
            </a:r>
            <a:r>
              <a:rPr lang="en-GB" dirty="0" smtClean="0"/>
              <a:t> </a:t>
            </a:r>
            <a:r>
              <a:rPr lang="en-GB" dirty="0" err="1" smtClean="0"/>
              <a:t>diferentes</a:t>
            </a:r>
            <a:r>
              <a:rPr lang="en-GB" dirty="0" smtClean="0"/>
              <a:t> </a:t>
            </a:r>
            <a:r>
              <a:rPr lang="en-GB" dirty="0" err="1" smtClean="0"/>
              <a:t>níveis</a:t>
            </a:r>
            <a:r>
              <a:rPr lang="en-GB" dirty="0" smtClean="0"/>
              <a:t> e </a:t>
            </a:r>
            <a:r>
              <a:rPr lang="en-GB" dirty="0" err="1" smtClean="0"/>
              <a:t>dimensões</a:t>
            </a:r>
            <a:r>
              <a:rPr lang="en-GB" dirty="0" smtClean="0"/>
              <a:t> de </a:t>
            </a:r>
            <a:r>
              <a:rPr lang="en-GB" dirty="0" err="1" smtClean="0"/>
              <a:t>desenvolvimento</a:t>
            </a:r>
            <a:r>
              <a:rPr lang="en-GB" dirty="0" smtClean="0"/>
              <a:t> </a:t>
            </a:r>
            <a:r>
              <a:rPr lang="en-GB" dirty="0" err="1" smtClean="0"/>
              <a:t>docente</a:t>
            </a:r>
            <a:r>
              <a:rPr lang="en-GB" dirty="0" smtClean="0"/>
              <a:t>;</a:t>
            </a:r>
          </a:p>
          <a:p>
            <a:pPr>
              <a:lnSpc>
                <a:spcPct val="150000"/>
              </a:lnSpc>
            </a:pPr>
            <a:r>
              <a:rPr lang="en-GB" dirty="0" err="1" smtClean="0"/>
              <a:t>Diversidade</a:t>
            </a:r>
            <a:r>
              <a:rPr lang="en-GB" dirty="0" smtClean="0"/>
              <a:t> </a:t>
            </a:r>
            <a:r>
              <a:rPr lang="en-GB" dirty="0" err="1" smtClean="0"/>
              <a:t>permite</a:t>
            </a:r>
            <a:r>
              <a:rPr lang="en-GB" dirty="0" smtClean="0"/>
              <a:t> a </a:t>
            </a:r>
            <a:r>
              <a:rPr lang="en-GB" dirty="0" err="1" smtClean="0"/>
              <a:t>abrangência</a:t>
            </a:r>
            <a:r>
              <a:rPr lang="en-GB" dirty="0" smtClean="0"/>
              <a:t> </a:t>
            </a:r>
            <a:r>
              <a:rPr lang="en-GB" dirty="0" err="1" smtClean="0"/>
              <a:t>às</a:t>
            </a:r>
            <a:r>
              <a:rPr lang="en-GB" dirty="0" smtClean="0"/>
              <a:t> </a:t>
            </a:r>
            <a:r>
              <a:rPr lang="en-GB" dirty="0" err="1" smtClean="0"/>
              <a:t>características</a:t>
            </a:r>
            <a:r>
              <a:rPr lang="en-GB" dirty="0" smtClean="0"/>
              <a:t> dos 15 </a:t>
            </a:r>
            <a:r>
              <a:rPr lang="en-GB" dirty="0" err="1" smtClean="0"/>
              <a:t>países</a:t>
            </a:r>
            <a:r>
              <a:rPr lang="en-GB" dirty="0" smtClean="0"/>
              <a:t> </a:t>
            </a:r>
            <a:r>
              <a:rPr lang="en-GB" dirty="0" err="1" smtClean="0"/>
              <a:t>envolvidos</a:t>
            </a:r>
            <a:r>
              <a:rPr lang="en-GB" dirty="0" smtClean="0"/>
              <a:t>;</a:t>
            </a:r>
            <a:endParaRPr lang="pt-PT" dirty="0" smtClean="0">
              <a:effectLst/>
            </a:endParaRPr>
          </a:p>
          <a:p>
            <a:pPr>
              <a:lnSpc>
                <a:spcPct val="150000"/>
              </a:lnSpc>
            </a:pPr>
            <a:r>
              <a:rPr lang="en-GB" dirty="0" err="1" smtClean="0"/>
              <a:t>Consideração</a:t>
            </a:r>
            <a:r>
              <a:rPr lang="en-GB" dirty="0" smtClean="0"/>
              <a:t> </a:t>
            </a:r>
            <a:r>
              <a:rPr lang="en-GB" dirty="0" err="1" smtClean="0"/>
              <a:t>pelas</a:t>
            </a:r>
            <a:r>
              <a:rPr lang="en-GB" dirty="0" smtClean="0"/>
              <a:t> </a:t>
            </a:r>
            <a:r>
              <a:rPr lang="en-GB" dirty="0" err="1" smtClean="0"/>
              <a:t>diferenças</a:t>
            </a:r>
            <a:r>
              <a:rPr lang="en-GB" dirty="0" smtClean="0"/>
              <a:t> de </a:t>
            </a:r>
            <a:r>
              <a:rPr lang="en-GB" dirty="0" err="1" smtClean="0"/>
              <a:t>cada</a:t>
            </a:r>
            <a:r>
              <a:rPr lang="en-GB" dirty="0" smtClean="0"/>
              <a:t> professor e </a:t>
            </a:r>
            <a:r>
              <a:rPr lang="en-GB" dirty="0" err="1" smtClean="0"/>
              <a:t>cada</a:t>
            </a:r>
            <a:r>
              <a:rPr lang="en-GB" dirty="0" smtClean="0"/>
              <a:t> </a:t>
            </a:r>
            <a:r>
              <a:rPr lang="en-GB" dirty="0" err="1" smtClean="0"/>
              <a:t>país</a:t>
            </a:r>
            <a:r>
              <a:rPr lang="en-GB" dirty="0" smtClean="0"/>
              <a:t>;</a:t>
            </a:r>
          </a:p>
          <a:p>
            <a:pPr>
              <a:lnSpc>
                <a:spcPct val="150000"/>
              </a:lnSpc>
            </a:pPr>
            <a:r>
              <a:rPr lang="en-GB" dirty="0" err="1" smtClean="0"/>
              <a:t>Possibilita</a:t>
            </a:r>
            <a:r>
              <a:rPr lang="en-GB" dirty="0" smtClean="0"/>
              <a:t> </a:t>
            </a:r>
            <a:r>
              <a:rPr lang="en-GB" dirty="0" err="1" smtClean="0"/>
              <a:t>que</a:t>
            </a:r>
            <a:r>
              <a:rPr lang="en-GB" dirty="0" smtClean="0"/>
              <a:t> </a:t>
            </a:r>
            <a:r>
              <a:rPr lang="en-GB" dirty="0" err="1" smtClean="0"/>
              <a:t>cada</a:t>
            </a:r>
            <a:r>
              <a:rPr lang="en-GB" dirty="0" smtClean="0"/>
              <a:t> professor se organize e se </a:t>
            </a:r>
            <a:r>
              <a:rPr lang="en-GB" dirty="0" err="1" smtClean="0"/>
              <a:t>situe</a:t>
            </a:r>
            <a:r>
              <a:rPr lang="en-GB" dirty="0" smtClean="0"/>
              <a:t> </a:t>
            </a:r>
            <a:r>
              <a:rPr lang="en-GB" dirty="0" err="1" smtClean="0"/>
              <a:t>na</a:t>
            </a:r>
            <a:r>
              <a:rPr lang="en-GB" dirty="0" smtClean="0"/>
              <a:t> </a:t>
            </a:r>
            <a:r>
              <a:rPr lang="en-GB" dirty="0" err="1" smtClean="0"/>
              <a:t>construção</a:t>
            </a:r>
            <a:r>
              <a:rPr lang="en-GB" dirty="0" smtClean="0"/>
              <a:t>, no </a:t>
            </a:r>
            <a:r>
              <a:rPr lang="en-GB" dirty="0" err="1" smtClean="0"/>
              <a:t>desenvolvimento</a:t>
            </a:r>
            <a:r>
              <a:rPr lang="en-GB" dirty="0" smtClean="0"/>
              <a:t> e </a:t>
            </a:r>
            <a:r>
              <a:rPr lang="en-GB" dirty="0" err="1" smtClean="0"/>
              <a:t>na</a:t>
            </a:r>
            <a:r>
              <a:rPr lang="en-GB" dirty="0" smtClean="0"/>
              <a:t> </a:t>
            </a:r>
            <a:r>
              <a:rPr lang="en-GB" dirty="0" err="1" smtClean="0"/>
              <a:t>progressão</a:t>
            </a:r>
            <a:r>
              <a:rPr lang="en-GB" dirty="0" smtClean="0"/>
              <a:t> de </a:t>
            </a:r>
            <a:r>
              <a:rPr lang="en-GB" dirty="0" err="1" smtClean="0"/>
              <a:t>utilização</a:t>
            </a:r>
            <a:r>
              <a:rPr lang="en-GB" dirty="0" smtClean="0"/>
              <a:t> de </a:t>
            </a:r>
            <a:r>
              <a:rPr lang="en-GB" dirty="0" err="1" smtClean="0"/>
              <a:t>tecnologias</a:t>
            </a:r>
            <a:r>
              <a:rPr lang="en-GB" dirty="0" smtClean="0"/>
              <a:t> e, </a:t>
            </a:r>
            <a:r>
              <a:rPr lang="en-GB" dirty="0" err="1" smtClean="0"/>
              <a:t>consequentemente</a:t>
            </a:r>
            <a:r>
              <a:rPr lang="en-GB" dirty="0" smtClean="0"/>
              <a:t>, no </a:t>
            </a:r>
            <a:r>
              <a:rPr lang="en-GB" dirty="0" err="1" smtClean="0"/>
              <a:t>seu</a:t>
            </a:r>
            <a:r>
              <a:rPr lang="en-GB" dirty="0" smtClean="0"/>
              <a:t> </a:t>
            </a:r>
            <a:r>
              <a:rPr lang="en-GB" dirty="0" err="1" smtClean="0"/>
              <a:t>próprio</a:t>
            </a:r>
            <a:r>
              <a:rPr lang="en-GB" dirty="0" smtClean="0"/>
              <a:t> </a:t>
            </a:r>
            <a:r>
              <a:rPr lang="en-GB" dirty="0" err="1" smtClean="0"/>
              <a:t>desenvolvimento</a:t>
            </a:r>
            <a:r>
              <a:rPr lang="en-GB" dirty="0" smtClean="0"/>
              <a:t> </a:t>
            </a:r>
            <a:r>
              <a:rPr lang="en-GB" dirty="0" err="1" smtClean="0"/>
              <a:t>profissional</a:t>
            </a:r>
            <a:endParaRPr lang="pt-PT" dirty="0" smtClean="0">
              <a:effectLst/>
            </a:endParaRPr>
          </a:p>
          <a:p>
            <a:pPr>
              <a:lnSpc>
                <a:spcPct val="150000"/>
              </a:lnSpc>
            </a:pPr>
            <a:endParaRPr lang="pt-PT" dirty="0"/>
          </a:p>
        </p:txBody>
      </p:sp>
    </p:spTree>
    <p:extLst>
      <p:ext uri="{BB962C8B-B14F-4D97-AF65-F5344CB8AC3E}">
        <p14:creationId xmlns:p14="http://schemas.microsoft.com/office/powerpoint/2010/main" val="7340681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35360" y="404664"/>
            <a:ext cx="11379200" cy="758952"/>
          </a:xfrm>
          <a:ln>
            <a:noFill/>
          </a:ln>
        </p:spPr>
        <p:txBody>
          <a:bodyPr>
            <a:noAutofit/>
          </a:bodyPr>
          <a:lstStyle/>
          <a:p>
            <a:pPr algn="l"/>
            <a:r>
              <a:rPr lang="pt-PT" sz="3200" b="1" dirty="0" smtClean="0">
                <a:solidFill>
                  <a:schemeClr val="tx1"/>
                </a:solidFill>
              </a:rPr>
              <a:t>Aplicação </a:t>
            </a:r>
            <a:r>
              <a:rPr lang="pt-PT" sz="3200" b="1" dirty="0" smtClean="0">
                <a:solidFill>
                  <a:schemeClr val="accent6"/>
                </a:solidFill>
              </a:rPr>
              <a:t>UNESCO ICT FRAMEWORK </a:t>
            </a:r>
            <a:r>
              <a:rPr lang="pt-PT" sz="3200" b="1" dirty="0" smtClean="0">
                <a:solidFill>
                  <a:schemeClr val="tx1"/>
                </a:solidFill>
              </a:rPr>
              <a:t>ao projeto </a:t>
            </a:r>
            <a:r>
              <a:rPr lang="pt-PT" sz="3200" b="1" dirty="0" err="1" smtClean="0">
                <a:solidFill>
                  <a:schemeClr val="tx1"/>
                </a:solidFill>
              </a:rPr>
              <a:t>iTEC</a:t>
            </a:r>
            <a:r>
              <a:rPr lang="pt-PT" sz="3200" b="1" dirty="0" smtClean="0">
                <a:solidFill>
                  <a:schemeClr val="tx1"/>
                </a:solidFill>
              </a:rPr>
              <a:t>: Como? </a:t>
            </a:r>
            <a:endParaRPr lang="pt-PT" sz="3200" b="1" dirty="0">
              <a:solidFill>
                <a:schemeClr val="tx1"/>
              </a:solidFill>
            </a:endParaRPr>
          </a:p>
        </p:txBody>
      </p:sp>
      <p:sp>
        <p:nvSpPr>
          <p:cNvPr id="3" name="Marcador de Posição de Conteúdo 2"/>
          <p:cNvSpPr>
            <a:spLocks noGrp="1"/>
          </p:cNvSpPr>
          <p:nvPr>
            <p:ph sz="quarter" idx="1"/>
          </p:nvPr>
        </p:nvSpPr>
        <p:spPr>
          <a:xfrm>
            <a:off x="402336" y="1665312"/>
            <a:ext cx="11338560" cy="4572000"/>
          </a:xfrm>
        </p:spPr>
        <p:txBody>
          <a:bodyPr>
            <a:normAutofit/>
          </a:bodyPr>
          <a:lstStyle/>
          <a:p>
            <a:pPr>
              <a:lnSpc>
                <a:spcPct val="150000"/>
              </a:lnSpc>
            </a:pPr>
            <a:r>
              <a:rPr lang="pt-PT" sz="2400" dirty="0" smtClean="0"/>
              <a:t>Cada </a:t>
            </a:r>
            <a:r>
              <a:rPr lang="pt-PT" sz="2400" i="1" dirty="0" err="1" smtClean="0"/>
              <a:t>Learning</a:t>
            </a:r>
            <a:r>
              <a:rPr lang="pt-PT" sz="2400" i="1" dirty="0" smtClean="0"/>
              <a:t> </a:t>
            </a:r>
            <a:r>
              <a:rPr lang="pt-PT" sz="2400" i="1" dirty="0" err="1" smtClean="0"/>
              <a:t>Activity</a:t>
            </a:r>
            <a:r>
              <a:rPr lang="pt-PT" sz="2400" i="1" dirty="0" smtClean="0"/>
              <a:t> </a:t>
            </a:r>
            <a:r>
              <a:rPr lang="pt-PT" sz="2400" dirty="0" smtClean="0"/>
              <a:t>possui características específicas, que permitem </a:t>
            </a:r>
            <a:r>
              <a:rPr lang="pt-PT" sz="2400" dirty="0"/>
              <a:t>ao professor identificar que </a:t>
            </a:r>
            <a:r>
              <a:rPr lang="pt-PT" sz="2400" dirty="0" smtClean="0"/>
              <a:t>capacidades digitais pode desenvolver e quais já desenvolveu ao longo da sua carreira (processos reflexivos e de desenvolvimento);</a:t>
            </a:r>
          </a:p>
          <a:p>
            <a:pPr>
              <a:lnSpc>
                <a:spcPct val="150000"/>
              </a:lnSpc>
            </a:pPr>
            <a:r>
              <a:rPr lang="pt-PT" sz="2400" dirty="0" smtClean="0"/>
              <a:t>Análise das atividades propostas pela </a:t>
            </a:r>
            <a:r>
              <a:rPr lang="pt-PT" sz="2400" i="1" dirty="0" err="1" smtClean="0"/>
              <a:t>Learning</a:t>
            </a:r>
            <a:r>
              <a:rPr lang="pt-PT" sz="2400" i="1" dirty="0" smtClean="0"/>
              <a:t> </a:t>
            </a:r>
            <a:r>
              <a:rPr lang="pt-PT" sz="2400" i="1" dirty="0" err="1" smtClean="0"/>
              <a:t>Activity</a:t>
            </a:r>
            <a:r>
              <a:rPr lang="pt-PT" sz="2400" i="1" dirty="0" smtClean="0"/>
              <a:t> para o aluno e para o professor;</a:t>
            </a:r>
          </a:p>
          <a:p>
            <a:pPr>
              <a:lnSpc>
                <a:spcPct val="150000"/>
              </a:lnSpc>
            </a:pPr>
            <a:r>
              <a:rPr lang="pt-PT" sz="2400" i="1" dirty="0" smtClean="0"/>
              <a:t>Processos autorreguladores e metacognitivos</a:t>
            </a:r>
            <a:endParaRPr lang="pt-PT" sz="2400" dirty="0" smtClean="0"/>
          </a:p>
        </p:txBody>
      </p:sp>
    </p:spTree>
    <p:extLst>
      <p:ext uri="{BB962C8B-B14F-4D97-AF65-F5344CB8AC3E}">
        <p14:creationId xmlns:p14="http://schemas.microsoft.com/office/powerpoint/2010/main" val="42875579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35" y="1142046"/>
            <a:ext cx="8880380" cy="3840602"/>
          </a:xfrm>
          <a:prstGeom prst="rect">
            <a:avLst/>
          </a:prstGeom>
        </p:spPr>
      </p:pic>
      <p:sp>
        <p:nvSpPr>
          <p:cNvPr id="6" name="Rectângulo 5">
            <a:hlinkClick r:id="rId5"/>
          </p:cNvPr>
          <p:cNvSpPr/>
          <p:nvPr/>
        </p:nvSpPr>
        <p:spPr>
          <a:xfrm>
            <a:off x="2825229" y="204064"/>
            <a:ext cx="8677783" cy="584775"/>
          </a:xfrm>
          <a:prstGeom prst="rect">
            <a:avLst/>
          </a:prstGeom>
        </p:spPr>
        <p:txBody>
          <a:bodyPr wrap="square">
            <a:spAutoFit/>
          </a:bodyPr>
          <a:lstStyle/>
          <a:p>
            <a:r>
              <a:rPr lang="en-US" sz="3200" b="1" dirty="0" smtClean="0">
                <a:solidFill>
                  <a:schemeClr val="bg2">
                    <a:lumMod val="50000"/>
                  </a:schemeClr>
                </a:solidFill>
                <a:latin typeface="+mj-lt"/>
                <a:cs typeface="American Typewriter"/>
              </a:rPr>
              <a:t>Innovative </a:t>
            </a:r>
            <a:r>
              <a:rPr lang="en-US" sz="3200" b="1" dirty="0">
                <a:solidFill>
                  <a:schemeClr val="bg2">
                    <a:lumMod val="50000"/>
                  </a:schemeClr>
                </a:solidFill>
                <a:latin typeface="+mj-lt"/>
                <a:cs typeface="American Typewriter"/>
              </a:rPr>
              <a:t>Technologies for an Engaging </a:t>
            </a:r>
            <a:r>
              <a:rPr lang="en-US" sz="3200" b="1" dirty="0" smtClean="0">
                <a:solidFill>
                  <a:schemeClr val="bg2">
                    <a:lumMod val="50000"/>
                  </a:schemeClr>
                </a:solidFill>
                <a:latin typeface="+mj-lt"/>
                <a:cs typeface="American Typewriter"/>
              </a:rPr>
              <a:t>Classroom </a:t>
            </a:r>
            <a:endParaRPr lang="pt-PT" sz="3200" dirty="0">
              <a:solidFill>
                <a:schemeClr val="bg2">
                  <a:lumMod val="50000"/>
                </a:schemeClr>
              </a:solidFill>
              <a:latin typeface="+mj-lt"/>
              <a:cs typeface="American Typewriter"/>
            </a:endParaRPr>
          </a:p>
        </p:txBody>
      </p:sp>
      <p:sp>
        <p:nvSpPr>
          <p:cNvPr id="7" name="CaixaDeTexto 6"/>
          <p:cNvSpPr txBox="1"/>
          <p:nvPr/>
        </p:nvSpPr>
        <p:spPr>
          <a:xfrm>
            <a:off x="-528735" y="5517233"/>
            <a:ext cx="13427071" cy="769441"/>
          </a:xfrm>
          <a:prstGeom prst="rect">
            <a:avLst/>
          </a:prstGeom>
          <a:noFill/>
        </p:spPr>
        <p:txBody>
          <a:bodyPr wrap="square" rtlCol="0">
            <a:spAutoFit/>
          </a:bodyPr>
          <a:lstStyle/>
          <a:p>
            <a:pPr algn="ctr"/>
            <a:r>
              <a:rPr lang="pt-PT" sz="4400" b="1" dirty="0" err="1" smtClean="0">
                <a:solidFill>
                  <a:schemeClr val="bg1">
                    <a:lumMod val="50000"/>
                  </a:schemeClr>
                </a:solidFill>
                <a:latin typeface="American Typewriter"/>
                <a:cs typeface="American Typewriter"/>
              </a:rPr>
              <a:t>Designing</a:t>
            </a:r>
            <a:r>
              <a:rPr lang="pt-PT" sz="4400" b="1" dirty="0" smtClean="0">
                <a:solidFill>
                  <a:schemeClr val="bg1">
                    <a:lumMod val="50000"/>
                  </a:schemeClr>
                </a:solidFill>
                <a:latin typeface="American Typewriter"/>
                <a:cs typeface="American Typewriter"/>
              </a:rPr>
              <a:t> </a:t>
            </a:r>
            <a:r>
              <a:rPr lang="pt-PT" sz="4400" b="1" dirty="0" err="1" smtClean="0">
                <a:solidFill>
                  <a:schemeClr val="bg1">
                    <a:lumMod val="50000"/>
                  </a:schemeClr>
                </a:solidFill>
                <a:latin typeface="American Typewriter"/>
                <a:cs typeface="American Typewriter"/>
              </a:rPr>
              <a:t>the</a:t>
            </a:r>
            <a:r>
              <a:rPr lang="pt-PT" sz="4400" b="1" dirty="0" smtClean="0">
                <a:solidFill>
                  <a:schemeClr val="bg1">
                    <a:lumMod val="50000"/>
                  </a:schemeClr>
                </a:solidFill>
                <a:latin typeface="American Typewriter"/>
                <a:cs typeface="American Typewriter"/>
              </a:rPr>
              <a:t> future </a:t>
            </a:r>
            <a:r>
              <a:rPr lang="pt-PT" sz="4400" b="1" dirty="0" err="1" smtClean="0">
                <a:solidFill>
                  <a:schemeClr val="bg1">
                    <a:lumMod val="50000"/>
                  </a:schemeClr>
                </a:solidFill>
                <a:latin typeface="American Typewriter"/>
                <a:cs typeface="American Typewriter"/>
              </a:rPr>
              <a:t>classroom</a:t>
            </a:r>
            <a:endParaRPr lang="pt-PT" sz="4400" b="1" dirty="0">
              <a:solidFill>
                <a:schemeClr val="bg1">
                  <a:lumMod val="50000"/>
                </a:schemeClr>
              </a:solidFill>
              <a:latin typeface="American Typewriter"/>
              <a:cs typeface="American Typewriter"/>
            </a:endParaRPr>
          </a:p>
        </p:txBody>
      </p:sp>
      <p:pic>
        <p:nvPicPr>
          <p:cNvPr id="8" name="Picture 16"/>
          <p:cNvPicPr/>
          <p:nvPr/>
        </p:nvPicPr>
        <p:blipFill>
          <a:blip r:embed="rId6" cstate="print">
            <a:extLst>
              <a:ext uri="{28A0092B-C50C-407E-A947-70E740481C1C}">
                <a14:useLocalDpi xmlns:a14="http://schemas.microsoft.com/office/drawing/2010/main" val="0"/>
              </a:ext>
            </a:extLst>
          </a:blip>
          <a:stretch>
            <a:fillRect/>
          </a:stretch>
        </p:blipFill>
        <p:spPr>
          <a:xfrm>
            <a:off x="10985191" y="6075341"/>
            <a:ext cx="1035642" cy="652787"/>
          </a:xfrm>
          <a:prstGeom prst="rect">
            <a:avLst/>
          </a:prstGeom>
        </p:spPr>
      </p:pic>
    </p:spTree>
    <p:extLst>
      <p:ext uri="{BB962C8B-B14F-4D97-AF65-F5344CB8AC3E}">
        <p14:creationId xmlns:p14="http://schemas.microsoft.com/office/powerpoint/2010/main" val="16734907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sz="quarter" idx="4294967295"/>
          </p:nvPr>
        </p:nvSpPr>
        <p:spPr>
          <a:xfrm>
            <a:off x="335362" y="1340768"/>
            <a:ext cx="11856639" cy="4896544"/>
          </a:xfrm>
          <a:ln>
            <a:solidFill>
              <a:schemeClr val="bg1"/>
            </a:solidFill>
          </a:ln>
        </p:spPr>
        <p:txBody>
          <a:bodyPr>
            <a:noAutofit/>
          </a:bodyPr>
          <a:lstStyle/>
          <a:p>
            <a:pPr marL="0" indent="0">
              <a:buNone/>
            </a:pPr>
            <a:r>
              <a:rPr lang="en-GB" sz="1800" b="1" dirty="0" smtClean="0">
                <a:latin typeface="+mj-lt"/>
              </a:rPr>
              <a:t>Learning activity: Forming </a:t>
            </a:r>
            <a:r>
              <a:rPr lang="en-GB" sz="1800" b="1" dirty="0">
                <a:latin typeface="+mj-lt"/>
              </a:rPr>
              <a:t>Teams</a:t>
            </a:r>
            <a:endParaRPr lang="pt-PT" sz="1800" dirty="0">
              <a:latin typeface="+mj-lt"/>
            </a:endParaRPr>
          </a:p>
          <a:p>
            <a:pPr marL="0" indent="0">
              <a:buNone/>
            </a:pPr>
            <a:r>
              <a:rPr lang="en-US" sz="1700" dirty="0" err="1" smtClean="0">
                <a:latin typeface="+mj-lt"/>
              </a:rPr>
              <a:t>Dividir</a:t>
            </a:r>
            <a:r>
              <a:rPr lang="en-US" sz="1700" dirty="0" smtClean="0">
                <a:latin typeface="+mj-lt"/>
              </a:rPr>
              <a:t> </a:t>
            </a:r>
            <a:r>
              <a:rPr lang="en-US" sz="1700" dirty="0" err="1" smtClean="0">
                <a:latin typeface="+mj-lt"/>
              </a:rPr>
              <a:t>os</a:t>
            </a:r>
            <a:r>
              <a:rPr lang="en-US" sz="1700" dirty="0" smtClean="0">
                <a:latin typeface="+mj-lt"/>
              </a:rPr>
              <a:t> </a:t>
            </a:r>
            <a:r>
              <a:rPr lang="en-US" sz="1700" dirty="0" err="1" smtClean="0">
                <a:latin typeface="+mj-lt"/>
              </a:rPr>
              <a:t>alunos</a:t>
            </a:r>
            <a:r>
              <a:rPr lang="en-US" sz="1700" dirty="0" smtClean="0">
                <a:latin typeface="+mj-lt"/>
              </a:rPr>
              <a:t> da </a:t>
            </a:r>
            <a:r>
              <a:rPr lang="en-US" sz="1700" dirty="0" err="1" smtClean="0">
                <a:latin typeface="+mj-lt"/>
              </a:rPr>
              <a:t>turma</a:t>
            </a:r>
            <a:r>
              <a:rPr lang="en-US" sz="1700" dirty="0" smtClean="0">
                <a:latin typeface="+mj-lt"/>
              </a:rPr>
              <a:t> </a:t>
            </a:r>
            <a:r>
              <a:rPr lang="en-US" sz="1700" dirty="0" err="1" smtClean="0">
                <a:latin typeface="+mj-lt"/>
              </a:rPr>
              <a:t>em</a:t>
            </a:r>
            <a:r>
              <a:rPr lang="en-US" sz="1700" dirty="0" smtClean="0">
                <a:latin typeface="+mj-lt"/>
              </a:rPr>
              <a:t> </a:t>
            </a:r>
            <a:r>
              <a:rPr lang="en-US" sz="1700" dirty="0" err="1" smtClean="0">
                <a:latin typeface="+mj-lt"/>
              </a:rPr>
              <a:t>grupos</a:t>
            </a:r>
            <a:r>
              <a:rPr lang="en-US" sz="1700" dirty="0" smtClean="0">
                <a:latin typeface="+mj-lt"/>
              </a:rPr>
              <a:t> de 4-5 </a:t>
            </a:r>
            <a:r>
              <a:rPr lang="en-US" sz="1700" dirty="0" err="1" smtClean="0">
                <a:latin typeface="+mj-lt"/>
              </a:rPr>
              <a:t>elementos</a:t>
            </a:r>
            <a:r>
              <a:rPr lang="en-US" sz="1700" dirty="0" smtClean="0">
                <a:latin typeface="+mj-lt"/>
              </a:rPr>
              <a:t>. </a:t>
            </a:r>
            <a:r>
              <a:rPr lang="en-US" sz="1700" dirty="0" err="1" smtClean="0">
                <a:latin typeface="+mj-lt"/>
              </a:rPr>
              <a:t>Cada</a:t>
            </a:r>
            <a:r>
              <a:rPr lang="en-US" sz="1700" dirty="0" smtClean="0">
                <a:latin typeface="+mj-lt"/>
              </a:rPr>
              <a:t> </a:t>
            </a:r>
            <a:r>
              <a:rPr lang="en-US" sz="1700" dirty="0" err="1" smtClean="0">
                <a:latin typeface="+mj-lt"/>
              </a:rPr>
              <a:t>grupo</a:t>
            </a:r>
            <a:r>
              <a:rPr lang="en-US" sz="1700" dirty="0" smtClean="0">
                <a:latin typeface="+mj-lt"/>
              </a:rPr>
              <a:t> </a:t>
            </a:r>
            <a:r>
              <a:rPr lang="en-US" sz="1700" dirty="0" err="1" smtClean="0">
                <a:latin typeface="+mj-lt"/>
              </a:rPr>
              <a:t>trabalha</a:t>
            </a:r>
            <a:r>
              <a:rPr lang="en-US" sz="1700" dirty="0" smtClean="0">
                <a:latin typeface="+mj-lt"/>
              </a:rPr>
              <a:t> </a:t>
            </a:r>
            <a:r>
              <a:rPr lang="en-US" sz="1700" dirty="0" err="1" smtClean="0">
                <a:latin typeface="+mj-lt"/>
              </a:rPr>
              <a:t>num</a:t>
            </a:r>
            <a:r>
              <a:rPr lang="en-US" sz="1700" dirty="0" smtClean="0">
                <a:latin typeface="+mj-lt"/>
              </a:rPr>
              <a:t> dado </a:t>
            </a:r>
            <a:r>
              <a:rPr lang="en-US" sz="1700" dirty="0" err="1" smtClean="0">
                <a:latin typeface="+mj-lt"/>
              </a:rPr>
              <a:t>tópico</a:t>
            </a:r>
            <a:r>
              <a:rPr lang="en-US" sz="1700" dirty="0" smtClean="0">
                <a:latin typeface="+mj-lt"/>
              </a:rPr>
              <a:t> </a:t>
            </a:r>
            <a:r>
              <a:rPr lang="en-US" sz="1700" dirty="0" err="1" smtClean="0">
                <a:latin typeface="+mj-lt"/>
              </a:rPr>
              <a:t>relacionado</a:t>
            </a:r>
            <a:r>
              <a:rPr lang="en-US" sz="1700" dirty="0" smtClean="0">
                <a:latin typeface="+mj-lt"/>
              </a:rPr>
              <a:t> com o </a:t>
            </a:r>
            <a:r>
              <a:rPr lang="en-US" sz="1700" dirty="0" err="1" smtClean="0">
                <a:latin typeface="+mj-lt"/>
              </a:rPr>
              <a:t>tema</a:t>
            </a:r>
            <a:r>
              <a:rPr lang="en-US" sz="1700" dirty="0" smtClean="0">
                <a:latin typeface="+mj-lt"/>
              </a:rPr>
              <a:t> </a:t>
            </a:r>
            <a:r>
              <a:rPr lang="en-US" sz="1700" dirty="0" err="1" smtClean="0">
                <a:latin typeface="+mj-lt"/>
              </a:rPr>
              <a:t>em</a:t>
            </a:r>
            <a:r>
              <a:rPr lang="en-US" sz="1700" dirty="0" smtClean="0">
                <a:latin typeface="+mj-lt"/>
              </a:rPr>
              <a:t> </a:t>
            </a:r>
            <a:r>
              <a:rPr lang="en-US" sz="1700" dirty="0" err="1" smtClean="0">
                <a:latin typeface="+mj-lt"/>
              </a:rPr>
              <a:t>desenvolvimento</a:t>
            </a:r>
            <a:r>
              <a:rPr lang="en-US" sz="1700" dirty="0" smtClean="0">
                <a:latin typeface="+mj-lt"/>
              </a:rPr>
              <a:t>. </a:t>
            </a:r>
            <a:r>
              <a:rPr lang="en-US" sz="1700" dirty="0" err="1" smtClean="0">
                <a:latin typeface="+mj-lt"/>
              </a:rPr>
              <a:t>Os</a:t>
            </a:r>
            <a:r>
              <a:rPr lang="en-US" sz="1700" dirty="0" smtClean="0">
                <a:latin typeface="+mj-lt"/>
              </a:rPr>
              <a:t> </a:t>
            </a:r>
            <a:r>
              <a:rPr lang="en-US" sz="1700" dirty="0" err="1" smtClean="0">
                <a:latin typeface="+mj-lt"/>
              </a:rPr>
              <a:t>temas</a:t>
            </a:r>
            <a:r>
              <a:rPr lang="en-US" sz="1700" dirty="0" smtClean="0">
                <a:latin typeface="+mj-lt"/>
              </a:rPr>
              <a:t> </a:t>
            </a:r>
            <a:r>
              <a:rPr lang="en-US" sz="1700" dirty="0" err="1" smtClean="0">
                <a:latin typeface="+mj-lt"/>
              </a:rPr>
              <a:t>são</a:t>
            </a:r>
            <a:r>
              <a:rPr lang="en-US" sz="1700" dirty="0" smtClean="0">
                <a:latin typeface="+mj-lt"/>
              </a:rPr>
              <a:t> </a:t>
            </a:r>
            <a:r>
              <a:rPr lang="en-US" sz="1700" dirty="0" err="1" smtClean="0">
                <a:latin typeface="+mj-lt"/>
              </a:rPr>
              <a:t>sugeridos</a:t>
            </a:r>
            <a:r>
              <a:rPr lang="en-US" sz="1700" dirty="0" smtClean="0">
                <a:latin typeface="+mj-lt"/>
              </a:rPr>
              <a:t> </a:t>
            </a:r>
            <a:r>
              <a:rPr lang="en-US" sz="1700" dirty="0" err="1" smtClean="0">
                <a:latin typeface="+mj-lt"/>
              </a:rPr>
              <a:t>pelos</a:t>
            </a:r>
            <a:r>
              <a:rPr lang="en-US" sz="1700" dirty="0" smtClean="0">
                <a:latin typeface="+mj-lt"/>
              </a:rPr>
              <a:t> </a:t>
            </a:r>
            <a:r>
              <a:rPr lang="en-US" sz="1700" dirty="0" err="1" smtClean="0">
                <a:latin typeface="+mj-lt"/>
              </a:rPr>
              <a:t>alunos</a:t>
            </a:r>
            <a:r>
              <a:rPr lang="en-US" sz="1700" dirty="0" smtClean="0">
                <a:latin typeface="+mj-lt"/>
              </a:rPr>
              <a:t>, </a:t>
            </a:r>
            <a:r>
              <a:rPr lang="en-US" sz="1700" dirty="0" err="1" smtClean="0">
                <a:latin typeface="+mj-lt"/>
              </a:rPr>
              <a:t>sendo</a:t>
            </a:r>
            <a:r>
              <a:rPr lang="en-US" sz="1700" dirty="0" smtClean="0">
                <a:latin typeface="+mj-lt"/>
              </a:rPr>
              <a:t> </a:t>
            </a:r>
            <a:r>
              <a:rPr lang="en-US" sz="1700" dirty="0" err="1" smtClean="0">
                <a:latin typeface="+mj-lt"/>
              </a:rPr>
              <a:t>temáticas</a:t>
            </a:r>
            <a:r>
              <a:rPr lang="en-US" sz="1700" dirty="0" smtClean="0">
                <a:latin typeface="+mj-lt"/>
              </a:rPr>
              <a:t> do </a:t>
            </a:r>
            <a:r>
              <a:rPr lang="en-US" sz="1700" dirty="0" err="1" smtClean="0">
                <a:latin typeface="+mj-lt"/>
              </a:rPr>
              <a:t>seu</a:t>
            </a:r>
            <a:r>
              <a:rPr lang="en-US" sz="1700" dirty="0" smtClean="0">
                <a:latin typeface="+mj-lt"/>
              </a:rPr>
              <a:t> </a:t>
            </a:r>
            <a:r>
              <a:rPr lang="en-US" sz="1700" dirty="0" err="1" smtClean="0">
                <a:latin typeface="+mj-lt"/>
              </a:rPr>
              <a:t>interesse</a:t>
            </a:r>
            <a:r>
              <a:rPr lang="en-US" sz="1700" dirty="0" smtClean="0">
                <a:latin typeface="+mj-lt"/>
              </a:rPr>
              <a:t> e </a:t>
            </a:r>
            <a:r>
              <a:rPr lang="en-US" sz="1700" dirty="0" err="1" smtClean="0">
                <a:latin typeface="+mj-lt"/>
              </a:rPr>
              <a:t>que</a:t>
            </a:r>
            <a:r>
              <a:rPr lang="en-US" sz="1700" dirty="0" smtClean="0">
                <a:latin typeface="+mj-lt"/>
              </a:rPr>
              <a:t> </a:t>
            </a:r>
            <a:r>
              <a:rPr lang="en-US" sz="1700" dirty="0" err="1" smtClean="0">
                <a:latin typeface="+mj-lt"/>
              </a:rPr>
              <a:t>acordaram</a:t>
            </a:r>
            <a:r>
              <a:rPr lang="en-US" sz="1700" dirty="0" smtClean="0">
                <a:latin typeface="+mj-lt"/>
              </a:rPr>
              <a:t> </a:t>
            </a:r>
            <a:r>
              <a:rPr lang="en-US" sz="1700" dirty="0" err="1" smtClean="0">
                <a:latin typeface="+mj-lt"/>
              </a:rPr>
              <a:t>após</a:t>
            </a:r>
            <a:r>
              <a:rPr lang="en-US" sz="1700" dirty="0" smtClean="0">
                <a:latin typeface="+mj-lt"/>
              </a:rPr>
              <a:t> </a:t>
            </a:r>
            <a:r>
              <a:rPr lang="en-US" sz="1700" dirty="0" err="1" smtClean="0">
                <a:latin typeface="+mj-lt"/>
              </a:rPr>
              <a:t>discussão</a:t>
            </a:r>
            <a:r>
              <a:rPr lang="en-US" sz="1700" dirty="0" smtClean="0">
                <a:latin typeface="+mj-lt"/>
              </a:rPr>
              <a:t> </a:t>
            </a:r>
            <a:r>
              <a:rPr lang="en-US" sz="1700" dirty="0" err="1" smtClean="0">
                <a:latin typeface="+mj-lt"/>
              </a:rPr>
              <a:t>coletiva</a:t>
            </a:r>
            <a:r>
              <a:rPr lang="en-US" sz="1700" dirty="0" smtClean="0">
                <a:latin typeface="+mj-lt"/>
              </a:rPr>
              <a:t>. </a:t>
            </a:r>
            <a:r>
              <a:rPr lang="en-US" sz="1700" dirty="0" err="1" smtClean="0">
                <a:latin typeface="+mj-lt"/>
              </a:rPr>
              <a:t>Sugere</a:t>
            </a:r>
            <a:r>
              <a:rPr lang="en-US" sz="1700" dirty="0" smtClean="0">
                <a:latin typeface="+mj-lt"/>
              </a:rPr>
              <a:t>-se </a:t>
            </a:r>
            <a:r>
              <a:rPr lang="en-US" sz="1700" dirty="0" err="1" smtClean="0">
                <a:latin typeface="+mj-lt"/>
              </a:rPr>
              <a:t>que</a:t>
            </a:r>
            <a:r>
              <a:rPr lang="en-US" sz="1700" dirty="0" smtClean="0">
                <a:latin typeface="+mj-lt"/>
              </a:rPr>
              <a:t> </a:t>
            </a:r>
            <a:r>
              <a:rPr lang="en-US" sz="1700" dirty="0" err="1" smtClean="0">
                <a:latin typeface="+mj-lt"/>
              </a:rPr>
              <a:t>os</a:t>
            </a:r>
            <a:r>
              <a:rPr lang="en-US" sz="1700" dirty="0" smtClean="0">
                <a:latin typeface="+mj-lt"/>
              </a:rPr>
              <a:t> </a:t>
            </a:r>
            <a:r>
              <a:rPr lang="en-US" sz="1700" dirty="0" err="1" smtClean="0">
                <a:latin typeface="+mj-lt"/>
              </a:rPr>
              <a:t>grupos</a:t>
            </a:r>
            <a:r>
              <a:rPr lang="en-US" sz="1700" dirty="0" smtClean="0">
                <a:latin typeface="+mj-lt"/>
              </a:rPr>
              <a:t> </a:t>
            </a:r>
            <a:r>
              <a:rPr lang="en-US" sz="1700" dirty="0" err="1" smtClean="0">
                <a:latin typeface="+mj-lt"/>
              </a:rPr>
              <a:t>sejam</a:t>
            </a:r>
            <a:r>
              <a:rPr lang="en-US" sz="1700" dirty="0" smtClean="0">
                <a:latin typeface="+mj-lt"/>
              </a:rPr>
              <a:t> </a:t>
            </a:r>
            <a:r>
              <a:rPr lang="en-US" sz="1700" dirty="0" err="1" smtClean="0">
                <a:latin typeface="+mj-lt"/>
              </a:rPr>
              <a:t>heterogéneos</a:t>
            </a:r>
            <a:r>
              <a:rPr lang="en-US" sz="1700" dirty="0" smtClean="0">
                <a:latin typeface="+mj-lt"/>
              </a:rPr>
              <a:t>. </a:t>
            </a:r>
          </a:p>
          <a:p>
            <a:pPr marL="0" indent="0">
              <a:buNone/>
            </a:pPr>
            <a:r>
              <a:rPr lang="en-US" sz="1700" dirty="0">
                <a:latin typeface="+mj-lt"/>
              </a:rPr>
              <a:t/>
            </a:r>
            <a:br>
              <a:rPr lang="en-US" sz="1700" dirty="0">
                <a:latin typeface="+mj-lt"/>
              </a:rPr>
            </a:br>
            <a:r>
              <a:rPr lang="en-GB" sz="1700" b="1" dirty="0" smtClean="0">
                <a:latin typeface="+mj-lt"/>
              </a:rPr>
              <a:t>Professor… </a:t>
            </a:r>
            <a:endParaRPr lang="pt-PT" sz="1700" dirty="0">
              <a:latin typeface="+mj-lt"/>
            </a:endParaRPr>
          </a:p>
          <a:p>
            <a:pPr lvl="0"/>
            <a:r>
              <a:rPr lang="en-US" sz="1700" dirty="0" err="1" smtClean="0">
                <a:latin typeface="+mj-lt"/>
              </a:rPr>
              <a:t>Motivação</a:t>
            </a:r>
            <a:r>
              <a:rPr lang="en-US" sz="1700" dirty="0" smtClean="0">
                <a:latin typeface="+mj-lt"/>
              </a:rPr>
              <a:t> dos </a:t>
            </a:r>
            <a:r>
              <a:rPr lang="en-US" sz="1700" dirty="0" err="1" smtClean="0">
                <a:latin typeface="+mj-lt"/>
              </a:rPr>
              <a:t>alunos</a:t>
            </a:r>
            <a:r>
              <a:rPr lang="en-US" sz="1700" dirty="0" smtClean="0">
                <a:latin typeface="+mj-lt"/>
              </a:rPr>
              <a:t> para </a:t>
            </a:r>
            <a:r>
              <a:rPr lang="en-US" sz="1700" dirty="0" err="1" smtClean="0">
                <a:latin typeface="+mj-lt"/>
              </a:rPr>
              <a:t>escolher</a:t>
            </a:r>
            <a:r>
              <a:rPr lang="en-US" sz="1700" dirty="0" smtClean="0">
                <a:latin typeface="+mj-lt"/>
              </a:rPr>
              <a:t> </a:t>
            </a:r>
            <a:r>
              <a:rPr lang="en-US" sz="1700" dirty="0" err="1" smtClean="0">
                <a:latin typeface="+mj-lt"/>
              </a:rPr>
              <a:t>temas</a:t>
            </a:r>
            <a:r>
              <a:rPr lang="en-US" sz="1700" dirty="0" smtClean="0">
                <a:latin typeface="+mj-lt"/>
              </a:rPr>
              <a:t> do </a:t>
            </a:r>
            <a:r>
              <a:rPr lang="en-US" sz="1700" dirty="0" err="1" smtClean="0">
                <a:latin typeface="+mj-lt"/>
              </a:rPr>
              <a:t>seu</a:t>
            </a:r>
            <a:r>
              <a:rPr lang="en-US" sz="1700" dirty="0" smtClean="0">
                <a:latin typeface="+mj-lt"/>
              </a:rPr>
              <a:t> </a:t>
            </a:r>
            <a:r>
              <a:rPr lang="en-US" sz="1700" dirty="0" err="1" smtClean="0">
                <a:latin typeface="+mj-lt"/>
              </a:rPr>
              <a:t>interesse</a:t>
            </a:r>
            <a:r>
              <a:rPr lang="en-US" sz="1700" dirty="0" smtClean="0">
                <a:latin typeface="+mj-lt"/>
              </a:rPr>
              <a:t> </a:t>
            </a:r>
          </a:p>
          <a:p>
            <a:pPr lvl="0"/>
            <a:r>
              <a:rPr lang="en-US" sz="1700" dirty="0" err="1" smtClean="0">
                <a:latin typeface="+mj-lt"/>
              </a:rPr>
              <a:t>Formação</a:t>
            </a:r>
            <a:r>
              <a:rPr lang="en-US" sz="1700" dirty="0" smtClean="0">
                <a:latin typeface="+mj-lt"/>
              </a:rPr>
              <a:t> de </a:t>
            </a:r>
            <a:r>
              <a:rPr lang="en-US" sz="1700" dirty="0" err="1" smtClean="0">
                <a:latin typeface="+mj-lt"/>
              </a:rPr>
              <a:t>grupos</a:t>
            </a:r>
            <a:r>
              <a:rPr lang="en-US" sz="1700" dirty="0" smtClean="0">
                <a:latin typeface="+mj-lt"/>
              </a:rPr>
              <a:t> </a:t>
            </a:r>
            <a:r>
              <a:rPr lang="en-US" sz="1700" dirty="0" err="1" smtClean="0">
                <a:latin typeface="+mj-lt"/>
              </a:rPr>
              <a:t>heterogéneos</a:t>
            </a:r>
            <a:endParaRPr lang="pt-PT" sz="1700" dirty="0">
              <a:latin typeface="+mj-lt"/>
            </a:endParaRPr>
          </a:p>
          <a:p>
            <a:pPr lvl="0"/>
            <a:r>
              <a:rPr lang="en-US" sz="1700" dirty="0" err="1" smtClean="0">
                <a:latin typeface="+mj-lt"/>
              </a:rPr>
              <a:t>Papel</a:t>
            </a:r>
            <a:r>
              <a:rPr lang="en-US" sz="1700" dirty="0" smtClean="0">
                <a:latin typeface="+mj-lt"/>
              </a:rPr>
              <a:t> dos </a:t>
            </a:r>
            <a:r>
              <a:rPr lang="en-US" sz="1700" dirty="0" err="1" smtClean="0">
                <a:latin typeface="+mj-lt"/>
              </a:rPr>
              <a:t>alunos</a:t>
            </a:r>
            <a:r>
              <a:rPr lang="en-US" sz="1700" dirty="0" smtClean="0">
                <a:latin typeface="+mj-lt"/>
              </a:rPr>
              <a:t> </a:t>
            </a:r>
            <a:r>
              <a:rPr lang="en-US" sz="1700" dirty="0" err="1" smtClean="0">
                <a:latin typeface="+mj-lt"/>
              </a:rPr>
              <a:t>enquanto</a:t>
            </a:r>
            <a:r>
              <a:rPr lang="en-US" sz="1700" dirty="0" smtClean="0">
                <a:latin typeface="+mj-lt"/>
              </a:rPr>
              <a:t> </a:t>
            </a:r>
            <a:r>
              <a:rPr lang="en-US" sz="1700" dirty="0" err="1" smtClean="0">
                <a:latin typeface="+mj-lt"/>
              </a:rPr>
              <a:t>substitutos</a:t>
            </a:r>
            <a:r>
              <a:rPr lang="en-US" sz="1700" dirty="0" smtClean="0">
                <a:latin typeface="+mj-lt"/>
              </a:rPr>
              <a:t> do </a:t>
            </a:r>
            <a:r>
              <a:rPr lang="en-US" sz="1700" dirty="0" err="1" smtClean="0">
                <a:latin typeface="+mj-lt"/>
              </a:rPr>
              <a:t>papel</a:t>
            </a:r>
            <a:r>
              <a:rPr lang="en-US" sz="1700" dirty="0" smtClean="0">
                <a:latin typeface="+mj-lt"/>
              </a:rPr>
              <a:t> do professor </a:t>
            </a:r>
          </a:p>
          <a:p>
            <a:pPr marL="0" lvl="0" indent="0">
              <a:buNone/>
            </a:pPr>
            <a:r>
              <a:rPr lang="en-GB" sz="1700" dirty="0">
                <a:latin typeface="+mj-lt"/>
              </a:rPr>
              <a:t> </a:t>
            </a:r>
            <a:endParaRPr lang="pt-PT" sz="1700" dirty="0">
              <a:latin typeface="+mj-lt"/>
            </a:endParaRPr>
          </a:p>
          <a:p>
            <a:pPr marL="0" indent="0">
              <a:buNone/>
            </a:pPr>
            <a:r>
              <a:rPr lang="en-GB" sz="1700" b="1" dirty="0" err="1" smtClean="0">
                <a:latin typeface="+mj-lt"/>
              </a:rPr>
              <a:t>Aluno</a:t>
            </a:r>
            <a:r>
              <a:rPr lang="en-GB" sz="1700" b="1" dirty="0" smtClean="0">
                <a:latin typeface="+mj-lt"/>
              </a:rPr>
              <a:t>… </a:t>
            </a:r>
            <a:endParaRPr lang="pt-PT" sz="1700" dirty="0">
              <a:latin typeface="+mj-lt"/>
            </a:endParaRPr>
          </a:p>
          <a:p>
            <a:pPr lvl="0"/>
            <a:r>
              <a:rPr lang="en-US" sz="1700" dirty="0" err="1" smtClean="0">
                <a:latin typeface="+mj-lt"/>
              </a:rPr>
              <a:t>Desenvolvimento</a:t>
            </a:r>
            <a:r>
              <a:rPr lang="en-US" sz="1700" dirty="0" smtClean="0">
                <a:latin typeface="+mj-lt"/>
              </a:rPr>
              <a:t> de </a:t>
            </a:r>
            <a:r>
              <a:rPr lang="en-US" sz="1700" dirty="0" err="1" smtClean="0">
                <a:latin typeface="+mj-lt"/>
              </a:rPr>
              <a:t>competências</a:t>
            </a:r>
            <a:r>
              <a:rPr lang="en-US" sz="1700" dirty="0" smtClean="0">
                <a:latin typeface="+mj-lt"/>
              </a:rPr>
              <a:t> </a:t>
            </a:r>
            <a:r>
              <a:rPr lang="en-US" sz="1700" dirty="0" err="1" smtClean="0">
                <a:latin typeface="+mj-lt"/>
              </a:rPr>
              <a:t>sociais</a:t>
            </a:r>
            <a:r>
              <a:rPr lang="en-US" sz="1700" dirty="0" smtClean="0">
                <a:latin typeface="+mj-lt"/>
              </a:rPr>
              <a:t> </a:t>
            </a:r>
            <a:r>
              <a:rPr lang="en-US" sz="1700" dirty="0" err="1" smtClean="0">
                <a:latin typeface="+mj-lt"/>
              </a:rPr>
              <a:t>por</a:t>
            </a:r>
            <a:r>
              <a:rPr lang="en-US" sz="1700" dirty="0" smtClean="0">
                <a:latin typeface="+mj-lt"/>
              </a:rPr>
              <a:t> </a:t>
            </a:r>
            <a:r>
              <a:rPr lang="en-US" sz="1700" dirty="0" err="1" smtClean="0">
                <a:latin typeface="+mj-lt"/>
              </a:rPr>
              <a:t>trabalhar</a:t>
            </a:r>
            <a:r>
              <a:rPr lang="en-US" sz="1700" dirty="0" smtClean="0">
                <a:latin typeface="+mj-lt"/>
              </a:rPr>
              <a:t> com </a:t>
            </a:r>
            <a:r>
              <a:rPr lang="en-US" sz="1700" dirty="0" err="1" smtClean="0">
                <a:latin typeface="+mj-lt"/>
              </a:rPr>
              <a:t>colegas</a:t>
            </a:r>
            <a:r>
              <a:rPr lang="en-US" sz="1700" dirty="0" smtClean="0">
                <a:latin typeface="+mj-lt"/>
              </a:rPr>
              <a:t> </a:t>
            </a:r>
          </a:p>
          <a:p>
            <a:pPr lvl="0"/>
            <a:r>
              <a:rPr lang="en-US" sz="1700" dirty="0" err="1" smtClean="0">
                <a:latin typeface="+mj-lt"/>
              </a:rPr>
              <a:t>Compreensão</a:t>
            </a:r>
            <a:r>
              <a:rPr lang="en-US" sz="1700" dirty="0" smtClean="0">
                <a:latin typeface="+mj-lt"/>
              </a:rPr>
              <a:t> </a:t>
            </a:r>
            <a:r>
              <a:rPr lang="en-US" sz="1700" dirty="0" err="1" smtClean="0">
                <a:latin typeface="+mj-lt"/>
              </a:rPr>
              <a:t>profunda</a:t>
            </a:r>
            <a:r>
              <a:rPr lang="en-US" sz="1700" dirty="0" smtClean="0">
                <a:latin typeface="+mj-lt"/>
              </a:rPr>
              <a:t> do </a:t>
            </a:r>
            <a:r>
              <a:rPr lang="en-US" sz="1700" dirty="0" err="1" smtClean="0">
                <a:latin typeface="+mj-lt"/>
              </a:rPr>
              <a:t>tema</a:t>
            </a:r>
            <a:r>
              <a:rPr lang="en-US" sz="1700" dirty="0" smtClean="0">
                <a:latin typeface="+mj-lt"/>
              </a:rPr>
              <a:t> </a:t>
            </a:r>
            <a:r>
              <a:rPr lang="en-US" sz="1700" dirty="0" err="1" smtClean="0">
                <a:latin typeface="+mj-lt"/>
              </a:rPr>
              <a:t>desenvolvido</a:t>
            </a:r>
            <a:r>
              <a:rPr lang="en-US" sz="1700" dirty="0" smtClean="0">
                <a:latin typeface="+mj-lt"/>
              </a:rPr>
              <a:t> </a:t>
            </a:r>
          </a:p>
          <a:p>
            <a:pPr lvl="0"/>
            <a:r>
              <a:rPr lang="en-US" sz="1700" dirty="0" err="1" smtClean="0">
                <a:latin typeface="+mj-lt"/>
              </a:rPr>
              <a:t>Conhecimento</a:t>
            </a:r>
            <a:r>
              <a:rPr lang="en-US" sz="1700" dirty="0" smtClean="0">
                <a:latin typeface="+mj-lt"/>
              </a:rPr>
              <a:t> dos </a:t>
            </a:r>
            <a:r>
              <a:rPr lang="en-US" sz="1700" dirty="0" err="1" smtClean="0">
                <a:latin typeface="+mj-lt"/>
              </a:rPr>
              <a:t>temas</a:t>
            </a:r>
            <a:r>
              <a:rPr lang="en-US" sz="1700" dirty="0" smtClean="0">
                <a:latin typeface="+mj-lt"/>
              </a:rPr>
              <a:t> dos outros </a:t>
            </a:r>
            <a:r>
              <a:rPr lang="en-US" sz="1700" dirty="0" err="1" smtClean="0">
                <a:latin typeface="+mj-lt"/>
              </a:rPr>
              <a:t>grupos</a:t>
            </a:r>
            <a:r>
              <a:rPr lang="en-US" sz="1700" dirty="0" smtClean="0">
                <a:latin typeface="+mj-lt"/>
              </a:rPr>
              <a:t> de </a:t>
            </a:r>
            <a:r>
              <a:rPr lang="en-US" sz="1700" dirty="0" err="1" smtClean="0">
                <a:latin typeface="+mj-lt"/>
              </a:rPr>
              <a:t>trabalho</a:t>
            </a:r>
            <a:r>
              <a:rPr lang="en-US" sz="1700" dirty="0" smtClean="0">
                <a:latin typeface="+mj-lt"/>
              </a:rPr>
              <a:t> </a:t>
            </a:r>
          </a:p>
          <a:p>
            <a:pPr lvl="0"/>
            <a:r>
              <a:rPr lang="en-US" sz="1700" dirty="0" err="1" smtClean="0">
                <a:latin typeface="+mj-lt"/>
              </a:rPr>
              <a:t>Processo</a:t>
            </a:r>
            <a:r>
              <a:rPr lang="en-US" sz="1700" dirty="0" smtClean="0">
                <a:latin typeface="+mj-lt"/>
              </a:rPr>
              <a:t> de </a:t>
            </a:r>
            <a:r>
              <a:rPr lang="en-US" sz="1700" dirty="0" err="1" smtClean="0">
                <a:latin typeface="+mj-lt"/>
              </a:rPr>
              <a:t>desenvolvimento</a:t>
            </a:r>
            <a:r>
              <a:rPr lang="en-US" sz="1700" dirty="0" smtClean="0">
                <a:latin typeface="+mj-lt"/>
              </a:rPr>
              <a:t> do </a:t>
            </a:r>
            <a:r>
              <a:rPr lang="en-US" sz="1700" dirty="0" err="1" smtClean="0">
                <a:latin typeface="+mj-lt"/>
              </a:rPr>
              <a:t>seu</a:t>
            </a:r>
            <a:r>
              <a:rPr lang="en-US" sz="1700" dirty="0" smtClean="0">
                <a:latin typeface="+mj-lt"/>
              </a:rPr>
              <a:t> </a:t>
            </a:r>
            <a:r>
              <a:rPr lang="en-US" sz="1700" dirty="0" err="1" smtClean="0">
                <a:latin typeface="+mj-lt"/>
              </a:rPr>
              <a:t>processo</a:t>
            </a:r>
            <a:r>
              <a:rPr lang="en-US" sz="1700" dirty="0" smtClean="0">
                <a:latin typeface="+mj-lt"/>
              </a:rPr>
              <a:t> de </a:t>
            </a:r>
            <a:r>
              <a:rPr lang="en-US" sz="1700" dirty="0" err="1" smtClean="0">
                <a:latin typeface="+mj-lt"/>
              </a:rPr>
              <a:t>ensino</a:t>
            </a:r>
            <a:r>
              <a:rPr lang="en-US" sz="1700" dirty="0" smtClean="0">
                <a:latin typeface="+mj-lt"/>
              </a:rPr>
              <a:t> </a:t>
            </a:r>
            <a:r>
              <a:rPr lang="en-US" sz="1700" dirty="0" err="1" smtClean="0">
                <a:latin typeface="+mj-lt"/>
              </a:rPr>
              <a:t>aprendizagem</a:t>
            </a:r>
            <a:endParaRPr lang="pt-PT" sz="1700" dirty="0">
              <a:latin typeface="+mj-lt"/>
            </a:endParaRPr>
          </a:p>
        </p:txBody>
      </p:sp>
      <p:sp>
        <p:nvSpPr>
          <p:cNvPr id="4" name="CaixaDeTexto 3"/>
          <p:cNvSpPr txBox="1"/>
          <p:nvPr/>
        </p:nvSpPr>
        <p:spPr>
          <a:xfrm>
            <a:off x="496855" y="144200"/>
            <a:ext cx="4800533" cy="707886"/>
          </a:xfrm>
          <a:prstGeom prst="rect">
            <a:avLst/>
          </a:prstGeom>
          <a:noFill/>
        </p:spPr>
        <p:txBody>
          <a:bodyPr wrap="square" rtlCol="0">
            <a:spAutoFit/>
          </a:bodyPr>
          <a:lstStyle/>
          <a:p>
            <a:r>
              <a:rPr lang="pt-PT" sz="4000" b="1" dirty="0" smtClean="0">
                <a:solidFill>
                  <a:schemeClr val="accent6"/>
                </a:solidFill>
                <a:latin typeface="+mj-lt"/>
                <a:ea typeface="Verdana" panose="020B0604030504040204" pitchFamily="34" charset="0"/>
                <a:cs typeface="Verdana" panose="020B0604030504040204" pitchFamily="34" charset="0"/>
              </a:rPr>
              <a:t>Um exemplo</a:t>
            </a:r>
            <a:endParaRPr lang="pt-PT" sz="4000" b="1" dirty="0">
              <a:solidFill>
                <a:schemeClr val="accent6"/>
              </a:solidFill>
              <a:latin typeface="+mj-lt"/>
              <a:ea typeface="Verdana" panose="020B0604030504040204" pitchFamily="34" charset="0"/>
              <a:cs typeface="Verdana" panose="020B0604030504040204" pitchFamily="34" charset="0"/>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998670">
            <a:off x="7834176" y="2893187"/>
            <a:ext cx="3985290" cy="5505467"/>
          </a:xfrm>
          <a:prstGeom prst="rect">
            <a:avLst/>
          </a:prstGeom>
        </p:spPr>
      </p:pic>
    </p:spTree>
    <p:extLst>
      <p:ext uri="{BB962C8B-B14F-4D97-AF65-F5344CB8AC3E}">
        <p14:creationId xmlns:p14="http://schemas.microsoft.com/office/powerpoint/2010/main" val="1162222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70185">
            <a:off x="-1145079" y="1589672"/>
            <a:ext cx="4572924" cy="6317253"/>
          </a:xfrm>
          <a:prstGeom prst="rect">
            <a:avLst/>
          </a:prstGeom>
        </p:spPr>
      </p:pic>
      <p:sp>
        <p:nvSpPr>
          <p:cNvPr id="6" name="CaixaDeTexto 5"/>
          <p:cNvSpPr txBox="1"/>
          <p:nvPr/>
        </p:nvSpPr>
        <p:spPr>
          <a:xfrm>
            <a:off x="5039883" y="1700809"/>
            <a:ext cx="6864059" cy="3908762"/>
          </a:xfrm>
          <a:prstGeom prst="rect">
            <a:avLst/>
          </a:prstGeom>
          <a:noFill/>
          <a:ln>
            <a:solidFill>
              <a:srgbClr val="002060"/>
            </a:solidFill>
            <a:prstDash val="dash"/>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pt-PT" sz="2400" dirty="0" smtClean="0">
                <a:latin typeface="Verdana" panose="020B0604030504040204" pitchFamily="34" charset="0"/>
                <a:ea typeface="Verdana" panose="020B0604030504040204" pitchFamily="34" charset="0"/>
                <a:cs typeface="Verdana" panose="020B0604030504040204" pitchFamily="34" charset="0"/>
              </a:rPr>
              <a:t>Desenvolvimento profissional </a:t>
            </a:r>
          </a:p>
          <a:p>
            <a:pPr algn="ctr"/>
            <a:r>
              <a:rPr lang="pt-PT" sz="2000" dirty="0" smtClean="0">
                <a:latin typeface="Verdana" panose="020B0604030504040204" pitchFamily="34" charset="0"/>
                <a:ea typeface="Verdana" panose="020B0604030504040204" pitchFamily="34" charset="0"/>
                <a:cs typeface="Verdana" panose="020B0604030504040204" pitchFamily="34" charset="0"/>
              </a:rPr>
              <a:t>(UNESCO ICT Framework)</a:t>
            </a:r>
          </a:p>
          <a:p>
            <a:endParaRPr lang="pt-PT"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pt-PT" sz="2000" dirty="0" smtClean="0">
                <a:latin typeface="Verdana" panose="020B0604030504040204" pitchFamily="34" charset="0"/>
                <a:ea typeface="Verdana" panose="020B0604030504040204" pitchFamily="34" charset="0"/>
                <a:cs typeface="Verdana" panose="020B0604030504040204" pitchFamily="34" charset="0"/>
              </a:rPr>
              <a:t>Apoio aos alunos na aquisição de competências de pesquisa, de análise de informação, de avaliação e de aplicação da informação recolhida (KC.2.b)</a:t>
            </a:r>
          </a:p>
          <a:p>
            <a:pPr marL="285750" indent="-285750">
              <a:buFont typeface="Arial" panose="020B0604020202020204" pitchFamily="34" charset="0"/>
              <a:buChar char="•"/>
            </a:pPr>
            <a:r>
              <a:rPr lang="pt-PT" sz="2000" dirty="0" smtClean="0">
                <a:latin typeface="Verdana" panose="020B0604030504040204" pitchFamily="34" charset="0"/>
                <a:ea typeface="Verdana" panose="020B0604030504040204" pitchFamily="34" charset="0"/>
                <a:cs typeface="Verdana" panose="020B0604030504040204" pitchFamily="34" charset="0"/>
              </a:rPr>
              <a:t>Apoio aos alunos na utilização de tecnologias para desenvolvimento de competências de comunicação e de colaboração (KC.2.d)</a:t>
            </a:r>
          </a:p>
          <a:p>
            <a:pPr marL="285750" indent="-285750">
              <a:buFont typeface="Arial" panose="020B0604020202020204" pitchFamily="34" charset="0"/>
              <a:buChar char="•"/>
            </a:pPr>
            <a:r>
              <a:rPr lang="pt-PT" sz="2000" dirty="0" smtClean="0">
                <a:latin typeface="Verdana" panose="020B0604030504040204" pitchFamily="34" charset="0"/>
                <a:ea typeface="Verdana" panose="020B0604030504040204" pitchFamily="34" charset="0"/>
                <a:cs typeface="Verdana" panose="020B0604030504040204" pitchFamily="34" charset="0"/>
              </a:rPr>
              <a:t>Apoio aos alunos na reflexão da sua aprendizagem (KC.3.3)</a:t>
            </a:r>
            <a:endParaRPr lang="pt-PT" sz="2000" dirty="0">
              <a:latin typeface="Verdana" panose="020B0604030504040204" pitchFamily="34" charset="0"/>
              <a:ea typeface="Verdana" panose="020B0604030504040204" pitchFamily="34" charset="0"/>
              <a:cs typeface="Verdana" panose="020B0604030504040204" pitchFamily="34" charset="0"/>
            </a:endParaRPr>
          </a:p>
        </p:txBody>
      </p:sp>
      <p:sp>
        <p:nvSpPr>
          <p:cNvPr id="7" name="CaixaDeTexto 6"/>
          <p:cNvSpPr txBox="1"/>
          <p:nvPr/>
        </p:nvSpPr>
        <p:spPr>
          <a:xfrm>
            <a:off x="827158" y="339998"/>
            <a:ext cx="3840427" cy="1077218"/>
          </a:xfrm>
          <a:prstGeom prst="rect">
            <a:avLst/>
          </a:prstGeom>
          <a:noFill/>
          <a:ln>
            <a:noFill/>
            <a:prstDash val="dash"/>
          </a:ln>
        </p:spPr>
        <p:txBody>
          <a:bodyPr wrap="square" rtlCol="0">
            <a:spAutoFit/>
          </a:bodyPr>
          <a:lstStyle/>
          <a:p>
            <a:r>
              <a:rPr lang="pt-PT" sz="3200" b="1" dirty="0" err="1" smtClean="0">
                <a:solidFill>
                  <a:schemeClr val="accent6"/>
                </a:solidFill>
                <a:latin typeface="+mj-lt"/>
                <a:ea typeface="Verdana" panose="020B0604030504040204" pitchFamily="34" charset="0"/>
                <a:cs typeface="Verdana" panose="020B0604030504040204" pitchFamily="34" charset="0"/>
              </a:rPr>
              <a:t>Forming</a:t>
            </a:r>
            <a:r>
              <a:rPr lang="pt-PT" sz="3200" b="1" dirty="0" smtClean="0">
                <a:solidFill>
                  <a:schemeClr val="accent6"/>
                </a:solidFill>
                <a:latin typeface="+mj-lt"/>
                <a:ea typeface="Verdana" panose="020B0604030504040204" pitchFamily="34" charset="0"/>
                <a:cs typeface="Verdana" panose="020B0604030504040204" pitchFamily="34" charset="0"/>
              </a:rPr>
              <a:t> Teams </a:t>
            </a:r>
            <a:r>
              <a:rPr lang="pt-PT" sz="3200" b="1" dirty="0" err="1" smtClean="0">
                <a:solidFill>
                  <a:schemeClr val="accent6"/>
                </a:solidFill>
                <a:latin typeface="+mj-lt"/>
                <a:ea typeface="Verdana" panose="020B0604030504040204" pitchFamily="34" charset="0"/>
                <a:cs typeface="Verdana" panose="020B0604030504040204" pitchFamily="34" charset="0"/>
              </a:rPr>
              <a:t>Learning</a:t>
            </a:r>
            <a:r>
              <a:rPr lang="pt-PT" sz="3200" b="1" dirty="0" smtClean="0">
                <a:solidFill>
                  <a:schemeClr val="accent6"/>
                </a:solidFill>
                <a:latin typeface="+mj-lt"/>
                <a:ea typeface="Verdana" panose="020B0604030504040204" pitchFamily="34" charset="0"/>
                <a:cs typeface="Verdana" panose="020B0604030504040204" pitchFamily="34" charset="0"/>
              </a:rPr>
              <a:t> </a:t>
            </a:r>
            <a:r>
              <a:rPr lang="pt-PT" sz="3200" b="1" dirty="0" err="1" smtClean="0">
                <a:solidFill>
                  <a:schemeClr val="accent6"/>
                </a:solidFill>
                <a:latin typeface="+mj-lt"/>
                <a:ea typeface="Verdana" panose="020B0604030504040204" pitchFamily="34" charset="0"/>
                <a:cs typeface="Verdana" panose="020B0604030504040204" pitchFamily="34" charset="0"/>
              </a:rPr>
              <a:t>Activity</a:t>
            </a:r>
            <a:endParaRPr lang="pt-PT" sz="3200" b="1" dirty="0">
              <a:solidFill>
                <a:schemeClr val="accent6"/>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264680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
        <p:nvSpPr>
          <p:cNvPr id="3" name="Marcador de Posição de Conteúdo 2"/>
          <p:cNvSpPr>
            <a:spLocks noGrp="1"/>
          </p:cNvSpPr>
          <p:nvPr>
            <p:ph type="body" idx="1"/>
          </p:nvPr>
        </p:nvSpPr>
        <p:spPr>
          <a:xfrm>
            <a:off x="3122430" y="1240547"/>
            <a:ext cx="8886261" cy="1500187"/>
          </a:xfrm>
        </p:spPr>
        <p:txBody>
          <a:bodyPr>
            <a:normAutofit/>
          </a:bodyPr>
          <a:lstStyle/>
          <a:p>
            <a:pPr marL="0" indent="0">
              <a:buNone/>
            </a:pPr>
            <a:r>
              <a:rPr lang="pt-PT" sz="3600" dirty="0" smtClean="0"/>
              <a:t>Capacidades digitais dos professores &amp; </a:t>
            </a:r>
            <a:r>
              <a:rPr lang="pt-PT" sz="3600" b="1" dirty="0" err="1" smtClean="0"/>
              <a:t>toolkits</a:t>
            </a:r>
            <a:r>
              <a:rPr lang="pt-PT" sz="3600" dirty="0" smtClean="0"/>
              <a:t>:  </a:t>
            </a:r>
            <a:r>
              <a:rPr lang="pt-PT" sz="3600" dirty="0" err="1" smtClean="0">
                <a:solidFill>
                  <a:schemeClr val="accent6"/>
                </a:solidFill>
              </a:rPr>
              <a:t>Projeto</a:t>
            </a:r>
            <a:r>
              <a:rPr lang="pt-PT" sz="3600" dirty="0" smtClean="0">
                <a:solidFill>
                  <a:schemeClr val="accent6"/>
                </a:solidFill>
              </a:rPr>
              <a:t> </a:t>
            </a:r>
            <a:r>
              <a:rPr lang="pt-PT" sz="3600" dirty="0" err="1" smtClean="0">
                <a:solidFill>
                  <a:schemeClr val="accent6"/>
                </a:solidFill>
              </a:rPr>
              <a:t>iTEC</a:t>
            </a:r>
            <a:endParaRPr lang="pt-PT" sz="3600" dirty="0" smtClean="0">
              <a:solidFill>
                <a:schemeClr val="accent6"/>
              </a:solidFill>
            </a:endParaRPr>
          </a:p>
          <a:p>
            <a:pPr marL="0" indent="0">
              <a:buNone/>
            </a:pPr>
            <a:endParaRPr lang="pt-PT" sz="3200" dirty="0" smtClean="0"/>
          </a:p>
        </p:txBody>
      </p:sp>
      <p:grpSp>
        <p:nvGrpSpPr>
          <p:cNvPr id="5" name="Group 8"/>
          <p:cNvGrpSpPr/>
          <p:nvPr/>
        </p:nvGrpSpPr>
        <p:grpSpPr>
          <a:xfrm>
            <a:off x="4623956" y="5559136"/>
            <a:ext cx="7152436" cy="1132312"/>
            <a:chOff x="4623956" y="5559136"/>
            <a:chExt cx="7152436" cy="1132312"/>
          </a:xfrm>
        </p:grpSpPr>
        <p:pic>
          <p:nvPicPr>
            <p:cNvPr id="6" name="Picture 7"/>
            <p:cNvPicPr>
              <a:picLocks noChangeAspect="1"/>
            </p:cNvPicPr>
            <p:nvPr/>
          </p:nvPicPr>
          <p:blipFill>
            <a:blip r:embed="rId3"/>
            <a:stretch>
              <a:fillRect/>
            </a:stretch>
          </p:blipFill>
          <p:spPr>
            <a:xfrm>
              <a:off x="7401900" y="5867051"/>
              <a:ext cx="1859308" cy="709332"/>
            </a:xfrm>
            <a:prstGeom prst="rect">
              <a:avLst/>
            </a:prstGeom>
          </p:spPr>
        </p:pic>
        <p:pic>
          <p:nvPicPr>
            <p:cNvPr id="7" name="Picture 16"/>
            <p:cNvPicPr/>
            <p:nvPr/>
          </p:nvPicPr>
          <p:blipFill>
            <a:blip r:embed="rId4"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8" name="Picture 17" descr="new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9" name="Billede 5"/>
            <p:cNvPicPr/>
            <p:nvPr/>
          </p:nvPicPr>
          <p:blipFill>
            <a:blip r:embed="rId6"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Tree>
    <p:extLst>
      <p:ext uri="{BB962C8B-B14F-4D97-AF65-F5344CB8AC3E}">
        <p14:creationId xmlns:p14="http://schemas.microsoft.com/office/powerpoint/2010/main" val="1142685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867" y="174727"/>
            <a:ext cx="7511874" cy="769441"/>
          </a:xfrm>
          <a:prstGeom prst="rect">
            <a:avLst/>
          </a:prstGeom>
          <a:noFill/>
        </p:spPr>
        <p:txBody>
          <a:bodyPr wrap="square" rtlCol="0">
            <a:spAutoFit/>
          </a:bodyPr>
          <a:lstStyle/>
          <a:p>
            <a:r>
              <a:rPr lang="en-US" sz="4400" b="1" dirty="0" err="1" smtClean="0">
                <a:solidFill>
                  <a:schemeClr val="accent6"/>
                </a:solidFill>
                <a:latin typeface="+mj-lt"/>
              </a:rPr>
              <a:t>iTEC</a:t>
            </a:r>
            <a:r>
              <a:rPr lang="en-US" sz="4400" b="1" dirty="0" smtClean="0">
                <a:solidFill>
                  <a:schemeClr val="accent6"/>
                </a:solidFill>
                <a:latin typeface="+mj-lt"/>
              </a:rPr>
              <a:t> Toolkits</a:t>
            </a:r>
            <a:endParaRPr lang="fr-BE" sz="4400" b="1" dirty="0">
              <a:solidFill>
                <a:schemeClr val="accent6"/>
              </a:solidFill>
              <a:latin typeface="+mj-lt"/>
            </a:endParaRPr>
          </a:p>
        </p:txBody>
      </p:sp>
      <p:pic>
        <p:nvPicPr>
          <p:cNvPr id="19" name="Picture 3"/>
          <p:cNvPicPr>
            <a:picLocks noChangeAspect="1"/>
          </p:cNvPicPr>
          <p:nvPr/>
        </p:nvPicPr>
        <p:blipFill rotWithShape="1">
          <a:blip r:embed="rId2"/>
          <a:srcRect l="42387" t="28125" r="35944" b="33333"/>
          <a:stretch/>
        </p:blipFill>
        <p:spPr>
          <a:xfrm>
            <a:off x="8125477" y="4128381"/>
            <a:ext cx="2308768" cy="2308768"/>
          </a:xfrm>
          <a:prstGeom prst="rect">
            <a:avLst/>
          </a:prstGeom>
          <a:effectLst>
            <a:outerShdw blurRad="50800" dist="38100" dir="2700000" algn="tl" rotWithShape="0">
              <a:prstClr val="black">
                <a:alpha val="40000"/>
              </a:prstClr>
            </a:outerShdw>
          </a:effectLst>
        </p:spPr>
      </p:pic>
      <p:sp>
        <p:nvSpPr>
          <p:cNvPr id="20" name="Rectangle 4"/>
          <p:cNvSpPr/>
          <p:nvPr/>
        </p:nvSpPr>
        <p:spPr>
          <a:xfrm>
            <a:off x="284866" y="2235448"/>
            <a:ext cx="7144633" cy="1446550"/>
          </a:xfrm>
          <a:prstGeom prst="rect">
            <a:avLst/>
          </a:prstGeom>
        </p:spPr>
        <p:txBody>
          <a:bodyPr wrap="square">
            <a:spAutoFit/>
          </a:bodyPr>
          <a:lstStyle/>
          <a:p>
            <a:r>
              <a:rPr lang="en-GB" sz="2800" b="1" dirty="0" smtClean="0">
                <a:solidFill>
                  <a:srgbClr val="832197"/>
                </a:solidFill>
              </a:rPr>
              <a:t>EDUVISTA</a:t>
            </a:r>
            <a:endParaRPr lang="en-GB" sz="2800" dirty="0"/>
          </a:p>
          <a:p>
            <a:r>
              <a:rPr lang="en-GB" sz="2800" b="1" dirty="0">
                <a:solidFill>
                  <a:srgbClr val="832197"/>
                </a:solidFill>
              </a:rPr>
              <a:t>The Future Classroom Scenario Toolkit </a:t>
            </a:r>
            <a:endParaRPr lang="en-GB" sz="2800" b="1" dirty="0" smtClean="0">
              <a:solidFill>
                <a:srgbClr val="832197"/>
              </a:solidFill>
            </a:endParaRPr>
          </a:p>
          <a:p>
            <a:r>
              <a:rPr lang="en-GB" sz="3200" dirty="0">
                <a:solidFill>
                  <a:schemeClr val="bg1">
                    <a:lumMod val="65000"/>
                  </a:schemeClr>
                </a:solidFill>
              </a:rPr>
              <a:t>http://</a:t>
            </a:r>
            <a:r>
              <a:rPr lang="en-GB" sz="3200" b="1" dirty="0" smtClean="0">
                <a:solidFill>
                  <a:srgbClr val="00B0F0"/>
                </a:solidFill>
              </a:rPr>
              <a:t>eduvista.eun.org</a:t>
            </a:r>
            <a:endParaRPr lang="en-GB" sz="3200" b="1" dirty="0">
              <a:solidFill>
                <a:srgbClr val="00B0F0"/>
              </a:solidFill>
            </a:endParaRPr>
          </a:p>
        </p:txBody>
      </p:sp>
      <p:sp>
        <p:nvSpPr>
          <p:cNvPr id="21" name="Rectangle 5"/>
          <p:cNvSpPr/>
          <p:nvPr/>
        </p:nvSpPr>
        <p:spPr>
          <a:xfrm>
            <a:off x="284867" y="4388576"/>
            <a:ext cx="7144632" cy="1446550"/>
          </a:xfrm>
          <a:prstGeom prst="rect">
            <a:avLst/>
          </a:prstGeom>
        </p:spPr>
        <p:txBody>
          <a:bodyPr wrap="square">
            <a:spAutoFit/>
          </a:bodyPr>
          <a:lstStyle/>
          <a:p>
            <a:r>
              <a:rPr lang="en-GB" sz="2800" b="1" dirty="0" smtClean="0">
                <a:solidFill>
                  <a:srgbClr val="832197"/>
                </a:solidFill>
              </a:rPr>
              <a:t>EDUKATA</a:t>
            </a:r>
          </a:p>
          <a:p>
            <a:r>
              <a:rPr lang="en-GB" sz="2800" b="1" dirty="0" smtClean="0">
                <a:solidFill>
                  <a:srgbClr val="832197"/>
                </a:solidFill>
              </a:rPr>
              <a:t>The Innovative Learning Activity Design Toolkit</a:t>
            </a:r>
          </a:p>
          <a:p>
            <a:r>
              <a:rPr lang="en-GB" sz="3200" dirty="0" smtClean="0">
                <a:solidFill>
                  <a:schemeClr val="bg1">
                    <a:lumMod val="65000"/>
                  </a:schemeClr>
                </a:solidFill>
              </a:rPr>
              <a:t>http</a:t>
            </a:r>
            <a:r>
              <a:rPr lang="en-GB" sz="3200" dirty="0">
                <a:solidFill>
                  <a:schemeClr val="bg1">
                    <a:lumMod val="65000"/>
                  </a:schemeClr>
                </a:solidFill>
              </a:rPr>
              <a:t>://</a:t>
            </a:r>
            <a:r>
              <a:rPr lang="en-GB" sz="3200" b="1" dirty="0" smtClean="0">
                <a:solidFill>
                  <a:srgbClr val="00B0F0"/>
                </a:solidFill>
              </a:rPr>
              <a:t>edukata.fi</a:t>
            </a:r>
            <a:endParaRPr lang="en-GB" sz="3200" b="1" dirty="0">
              <a:solidFill>
                <a:srgbClr val="00B0F0"/>
              </a:solidFill>
            </a:endParaRPr>
          </a:p>
        </p:txBody>
      </p:sp>
      <p:pic>
        <p:nvPicPr>
          <p:cNvPr id="22" name="Picture 7"/>
          <p:cNvPicPr>
            <a:picLocks noChangeAspect="1"/>
          </p:cNvPicPr>
          <p:nvPr/>
        </p:nvPicPr>
        <p:blipFill rotWithShape="1">
          <a:blip r:embed="rId3"/>
          <a:srcRect l="21083" t="10156" r="22108" b="6511"/>
          <a:stretch/>
        </p:blipFill>
        <p:spPr>
          <a:xfrm>
            <a:off x="8030113" y="1563039"/>
            <a:ext cx="2494603" cy="2057404"/>
          </a:xfrm>
          <a:prstGeom prst="rect">
            <a:avLst/>
          </a:prstGeom>
          <a:effectLst>
            <a:outerShdw blurRad="63500" sx="102000" sy="102000" algn="ctr" rotWithShape="0">
              <a:prstClr val="black">
                <a:alpha val="40000"/>
              </a:prstClr>
            </a:outerShdw>
          </a:effectLst>
        </p:spPr>
      </p:pic>
      <p:sp>
        <p:nvSpPr>
          <p:cNvPr id="2" name="Rectângulo 1"/>
          <p:cNvSpPr/>
          <p:nvPr/>
        </p:nvSpPr>
        <p:spPr>
          <a:xfrm>
            <a:off x="6511624" y="174727"/>
            <a:ext cx="5531579" cy="523220"/>
          </a:xfrm>
          <a:prstGeom prst="rect">
            <a:avLst/>
          </a:prstGeom>
        </p:spPr>
        <p:txBody>
          <a:bodyPr wrap="none">
            <a:spAutoFit/>
          </a:bodyPr>
          <a:lstStyle/>
          <a:p>
            <a:r>
              <a:rPr lang="en-US" sz="2800" b="1" dirty="0">
                <a:solidFill>
                  <a:schemeClr val="bg2">
                    <a:lumMod val="50000"/>
                  </a:schemeClr>
                </a:solidFill>
              </a:rPr>
              <a:t>http://itec.dge.mec.pt/tecnologias/</a:t>
            </a:r>
            <a:endParaRPr lang="fr-BE" sz="2800" b="1" dirty="0">
              <a:solidFill>
                <a:schemeClr val="bg2">
                  <a:lumMod val="50000"/>
                </a:schemeClr>
              </a:solidFill>
            </a:endParaRPr>
          </a:p>
        </p:txBody>
      </p:sp>
    </p:spTree>
    <p:extLst>
      <p:ext uri="{BB962C8B-B14F-4D97-AF65-F5344CB8AC3E}">
        <p14:creationId xmlns:p14="http://schemas.microsoft.com/office/powerpoint/2010/main" val="3909381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7111564" y="6322511"/>
            <a:ext cx="4034694" cy="369332"/>
          </a:xfrm>
          <a:prstGeom prst="rect">
            <a:avLst/>
          </a:prstGeom>
        </p:spPr>
        <p:txBody>
          <a:bodyPr wrap="none">
            <a:spAutoFit/>
          </a:bodyPr>
          <a:lstStyle/>
          <a:p>
            <a:r>
              <a:rPr lang="pt-PT" dirty="0"/>
              <a:t>http://itec-composer.eun.org/composer/</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095" y="135481"/>
            <a:ext cx="9904491" cy="6187030"/>
          </a:xfrm>
          <a:prstGeom prst="rect">
            <a:avLst/>
          </a:prstGeom>
        </p:spPr>
      </p:pic>
      <p:sp>
        <p:nvSpPr>
          <p:cNvPr id="6" name="Rectângulo 5"/>
          <p:cNvSpPr/>
          <p:nvPr/>
        </p:nvSpPr>
        <p:spPr>
          <a:xfrm>
            <a:off x="1032095" y="1348966"/>
            <a:ext cx="669956" cy="5078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123570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22" y="-137584"/>
            <a:ext cx="10755517" cy="7049902"/>
          </a:xfrm>
          <a:prstGeom prst="rect">
            <a:avLst/>
          </a:prstGeom>
        </p:spPr>
      </p:pic>
      <p:sp>
        <p:nvSpPr>
          <p:cNvPr id="5" name="Rectângulo 4"/>
          <p:cNvSpPr/>
          <p:nvPr/>
        </p:nvSpPr>
        <p:spPr>
          <a:xfrm>
            <a:off x="769540" y="1258430"/>
            <a:ext cx="669956" cy="5653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843951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92" y="280656"/>
            <a:ext cx="10748982" cy="5142370"/>
          </a:xfrm>
          <a:prstGeom prst="rect">
            <a:avLst/>
          </a:prstGeom>
        </p:spPr>
      </p:pic>
      <p:sp>
        <p:nvSpPr>
          <p:cNvPr id="5" name="Rectângulo 4"/>
          <p:cNvSpPr/>
          <p:nvPr/>
        </p:nvSpPr>
        <p:spPr>
          <a:xfrm>
            <a:off x="948492" y="1511926"/>
            <a:ext cx="669956" cy="515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325921" y="190120"/>
            <a:ext cx="669956" cy="5653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617213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o Texto 2"/>
          <p:cNvSpPr>
            <a:spLocks noGrp="1"/>
          </p:cNvSpPr>
          <p:nvPr>
            <p:ph type="body" idx="1"/>
          </p:nvPr>
        </p:nvSpPr>
        <p:spPr/>
        <p:txBody>
          <a:bodyPr/>
          <a:lstStyle/>
          <a:p>
            <a:endParaRPr lang="pt-PT"/>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5610"/>
            <a:ext cx="12192000" cy="6393420"/>
          </a:xfrm>
          <a:prstGeom prst="rect">
            <a:avLst/>
          </a:prstGeom>
        </p:spPr>
      </p:pic>
      <p:sp>
        <p:nvSpPr>
          <p:cNvPr id="5" name="Rectângulo 4"/>
          <p:cNvSpPr/>
          <p:nvPr/>
        </p:nvSpPr>
        <p:spPr>
          <a:xfrm>
            <a:off x="4071297" y="195830"/>
            <a:ext cx="4502258" cy="523220"/>
          </a:xfrm>
          <a:prstGeom prst="rect">
            <a:avLst/>
          </a:prstGeom>
        </p:spPr>
        <p:txBody>
          <a:bodyPr wrap="none">
            <a:spAutoFit/>
          </a:bodyPr>
          <a:lstStyle/>
          <a:p>
            <a:r>
              <a:rPr lang="pt-PT" sz="2800" dirty="0"/>
              <a:t>http://wookie.eun.org/Store/</a:t>
            </a:r>
          </a:p>
        </p:txBody>
      </p:sp>
    </p:spTree>
    <p:extLst>
      <p:ext uri="{BB962C8B-B14F-4D97-AF65-F5344CB8AC3E}">
        <p14:creationId xmlns:p14="http://schemas.microsoft.com/office/powerpoint/2010/main" val="926079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
        <p:nvSpPr>
          <p:cNvPr id="3" name="Marcador de Posição de Conteúdo 2"/>
          <p:cNvSpPr>
            <a:spLocks noGrp="1"/>
          </p:cNvSpPr>
          <p:nvPr>
            <p:ph type="body" idx="1"/>
          </p:nvPr>
        </p:nvSpPr>
        <p:spPr>
          <a:xfrm>
            <a:off x="2760291" y="1278522"/>
            <a:ext cx="8886261" cy="1500187"/>
          </a:xfrm>
        </p:spPr>
        <p:txBody>
          <a:bodyPr>
            <a:normAutofit/>
          </a:bodyPr>
          <a:lstStyle/>
          <a:p>
            <a:pPr marL="0" indent="0">
              <a:buNone/>
            </a:pPr>
            <a:r>
              <a:rPr lang="pt-PT" sz="3600" dirty="0" smtClean="0"/>
              <a:t>Capacidades digitais dos professores, </a:t>
            </a:r>
            <a:r>
              <a:rPr lang="pt-PT" sz="3600" b="1" dirty="0" smtClean="0">
                <a:solidFill>
                  <a:schemeClr val="accent6"/>
                </a:solidFill>
              </a:rPr>
              <a:t>ITEC</a:t>
            </a:r>
            <a:r>
              <a:rPr lang="pt-PT" sz="3600" dirty="0" smtClean="0"/>
              <a:t> e sala de aula do futuro:  </a:t>
            </a:r>
            <a:r>
              <a:rPr lang="pt-PT" sz="3600" dirty="0" smtClean="0">
                <a:solidFill>
                  <a:schemeClr val="tx1"/>
                </a:solidFill>
              </a:rPr>
              <a:t>Que relação</a:t>
            </a:r>
            <a:r>
              <a:rPr lang="pt-PT" sz="3600" dirty="0" smtClean="0"/>
              <a:t>?</a:t>
            </a:r>
          </a:p>
          <a:p>
            <a:pPr marL="0" indent="0">
              <a:buNone/>
            </a:pPr>
            <a:endParaRPr lang="pt-PT" sz="3200" dirty="0" smtClean="0"/>
          </a:p>
        </p:txBody>
      </p:sp>
      <p:grpSp>
        <p:nvGrpSpPr>
          <p:cNvPr id="5" name="Group 8"/>
          <p:cNvGrpSpPr/>
          <p:nvPr/>
        </p:nvGrpSpPr>
        <p:grpSpPr>
          <a:xfrm>
            <a:off x="4623956" y="5559136"/>
            <a:ext cx="7152436" cy="1132312"/>
            <a:chOff x="4623956" y="5559136"/>
            <a:chExt cx="7152436" cy="1132312"/>
          </a:xfrm>
        </p:grpSpPr>
        <p:pic>
          <p:nvPicPr>
            <p:cNvPr id="6" name="Picture 7"/>
            <p:cNvPicPr>
              <a:picLocks noChangeAspect="1"/>
            </p:cNvPicPr>
            <p:nvPr/>
          </p:nvPicPr>
          <p:blipFill>
            <a:blip r:embed="rId3"/>
            <a:stretch>
              <a:fillRect/>
            </a:stretch>
          </p:blipFill>
          <p:spPr>
            <a:xfrm>
              <a:off x="7401900" y="5867051"/>
              <a:ext cx="1859308" cy="709332"/>
            </a:xfrm>
            <a:prstGeom prst="rect">
              <a:avLst/>
            </a:prstGeom>
          </p:spPr>
        </p:pic>
        <p:pic>
          <p:nvPicPr>
            <p:cNvPr id="7" name="Picture 16"/>
            <p:cNvPicPr/>
            <p:nvPr/>
          </p:nvPicPr>
          <p:blipFill>
            <a:blip r:embed="rId4"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8" name="Picture 17" descr="new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9" name="Billede 5"/>
            <p:cNvPicPr/>
            <p:nvPr/>
          </p:nvPicPr>
          <p:blipFill>
            <a:blip r:embed="rId6"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Tree>
    <p:extLst>
      <p:ext uri="{BB962C8B-B14F-4D97-AF65-F5344CB8AC3E}">
        <p14:creationId xmlns:p14="http://schemas.microsoft.com/office/powerpoint/2010/main" val="7733706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4" name="Marcador de Posição de Conteúdo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4693" y="15359"/>
            <a:ext cx="6624736" cy="3563479"/>
          </a:xfr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94" y="3483247"/>
            <a:ext cx="6720747" cy="3406118"/>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004" y="20780"/>
            <a:ext cx="6905699" cy="3480472"/>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011" y="3462897"/>
            <a:ext cx="6870692" cy="3864764"/>
          </a:xfrm>
          <a:prstGeom prst="rect">
            <a:avLst/>
          </a:prstGeom>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7861" y="3019696"/>
            <a:ext cx="2976331" cy="88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749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66430" y="1584811"/>
            <a:ext cx="8947446" cy="4524315"/>
          </a:xfrm>
          <a:prstGeom prst="rect">
            <a:avLst/>
          </a:prstGeom>
          <a:noFill/>
        </p:spPr>
        <p:txBody>
          <a:bodyPr wrap="square" rtlCol="0">
            <a:spAutoFit/>
          </a:bodyPr>
          <a:lstStyle/>
          <a:p>
            <a:pPr algn="ctr"/>
            <a:r>
              <a:rPr lang="pt-PT" sz="2400" dirty="0"/>
              <a:t>O </a:t>
            </a:r>
            <a:r>
              <a:rPr lang="pt-PT" sz="2400" dirty="0" err="1"/>
              <a:t>projeto</a:t>
            </a:r>
            <a:r>
              <a:rPr lang="pt-PT" sz="2400" dirty="0"/>
              <a:t> </a:t>
            </a:r>
            <a:r>
              <a:rPr lang="pt-PT" sz="2400" b="1" dirty="0" err="1">
                <a:solidFill>
                  <a:schemeClr val="accent6"/>
                </a:solidFill>
              </a:rPr>
              <a:t>iTEC</a:t>
            </a:r>
            <a:r>
              <a:rPr lang="pt-PT" sz="2400" b="1" dirty="0">
                <a:solidFill>
                  <a:schemeClr val="accent6"/>
                </a:solidFill>
              </a:rPr>
              <a:t> </a:t>
            </a:r>
            <a:r>
              <a:rPr lang="pt-PT" sz="2400" dirty="0"/>
              <a:t>(</a:t>
            </a:r>
            <a:r>
              <a:rPr lang="pt-PT" sz="2400" i="1" dirty="0" err="1"/>
              <a:t>Innovative</a:t>
            </a:r>
            <a:r>
              <a:rPr lang="pt-PT" sz="2400" i="1" dirty="0"/>
              <a:t> Technologies for </a:t>
            </a:r>
            <a:r>
              <a:rPr lang="pt-PT" sz="2400" i="1" dirty="0" err="1"/>
              <a:t>an</a:t>
            </a:r>
            <a:r>
              <a:rPr lang="pt-PT" sz="2400" i="1" dirty="0"/>
              <a:t> </a:t>
            </a:r>
            <a:r>
              <a:rPr lang="pt-PT" sz="2400" i="1" dirty="0" err="1"/>
              <a:t>Engaging</a:t>
            </a:r>
            <a:r>
              <a:rPr lang="pt-PT" sz="2400" i="1" dirty="0"/>
              <a:t> </a:t>
            </a:r>
            <a:r>
              <a:rPr lang="pt-PT" sz="2400" i="1" dirty="0" err="1"/>
              <a:t>Classroom</a:t>
            </a:r>
            <a:r>
              <a:rPr lang="pt-PT" sz="2400" dirty="0"/>
              <a:t> - </a:t>
            </a:r>
            <a:r>
              <a:rPr lang="pt-PT" sz="2400" b="1" i="1" dirty="0"/>
              <a:t>Tecnologias Inovadoras para uma Sala de Aula Aliciante</a:t>
            </a:r>
            <a:r>
              <a:rPr lang="pt-PT" sz="2400" dirty="0"/>
              <a:t>) é um </a:t>
            </a:r>
            <a:r>
              <a:rPr lang="pt-PT" sz="2400" dirty="0" err="1"/>
              <a:t>projeto</a:t>
            </a:r>
            <a:r>
              <a:rPr lang="pt-PT" sz="2400" dirty="0"/>
              <a:t> pan-europeu a 4 anos, focalizado na </a:t>
            </a:r>
            <a:r>
              <a:rPr lang="pt-PT" sz="2400" dirty="0" err="1"/>
              <a:t>conceção</a:t>
            </a:r>
            <a:r>
              <a:rPr lang="pt-PT" sz="2400" dirty="0"/>
              <a:t> da escola do futuro</a:t>
            </a:r>
            <a:r>
              <a:rPr lang="pt-PT" sz="2400" dirty="0" smtClean="0"/>
              <a:t>.</a:t>
            </a:r>
          </a:p>
          <a:p>
            <a:endParaRPr lang="pt-PT" sz="2400" dirty="0"/>
          </a:p>
          <a:p>
            <a:pPr algn="ctr"/>
            <a:r>
              <a:rPr lang="pt-PT" sz="2400" dirty="0" smtClean="0"/>
              <a:t>O </a:t>
            </a:r>
            <a:r>
              <a:rPr lang="pt-PT" sz="2400" dirty="0" err="1"/>
              <a:t>iTEC</a:t>
            </a:r>
            <a:r>
              <a:rPr lang="pt-PT" sz="2400" dirty="0"/>
              <a:t> é o </a:t>
            </a:r>
            <a:r>
              <a:rPr lang="pt-PT" sz="2400" dirty="0" err="1"/>
              <a:t>projeto</a:t>
            </a:r>
            <a:r>
              <a:rPr lang="pt-PT" sz="2400" dirty="0"/>
              <a:t> maior </a:t>
            </a:r>
            <a:r>
              <a:rPr lang="pt-PT" sz="2400" dirty="0" smtClean="0"/>
              <a:t>alguma </a:t>
            </a:r>
            <a:r>
              <a:rPr lang="pt-PT" sz="2400" dirty="0"/>
              <a:t>vez levado a cabo pela </a:t>
            </a:r>
            <a:r>
              <a:rPr lang="pt-PT" sz="2400" b="1" i="1" dirty="0" err="1">
                <a:solidFill>
                  <a:schemeClr val="accent6"/>
                </a:solidFill>
              </a:rPr>
              <a:t>European</a:t>
            </a:r>
            <a:r>
              <a:rPr lang="pt-PT" sz="2400" b="1" i="1" dirty="0">
                <a:solidFill>
                  <a:schemeClr val="accent6"/>
                </a:solidFill>
              </a:rPr>
              <a:t> </a:t>
            </a:r>
            <a:r>
              <a:rPr lang="pt-PT" sz="2400" b="1" i="1" dirty="0" err="1">
                <a:solidFill>
                  <a:schemeClr val="accent6"/>
                </a:solidFill>
              </a:rPr>
              <a:t>Schoolnet</a:t>
            </a:r>
            <a:r>
              <a:rPr lang="pt-PT" sz="2400" b="1" dirty="0">
                <a:solidFill>
                  <a:schemeClr val="accent6"/>
                </a:solidFill>
              </a:rPr>
              <a:t> </a:t>
            </a:r>
            <a:r>
              <a:rPr lang="pt-PT" sz="2400" dirty="0"/>
              <a:t>e pelos Ministérios da Educação que a apoiam.</a:t>
            </a:r>
          </a:p>
          <a:p>
            <a:endParaRPr lang="pt-PT" sz="2400" dirty="0"/>
          </a:p>
          <a:p>
            <a:pPr algn="ctr"/>
            <a:r>
              <a:rPr lang="pt-PT" sz="2400" dirty="0" smtClean="0"/>
              <a:t>Financiamento </a:t>
            </a:r>
            <a:r>
              <a:rPr lang="pt-PT" sz="2400" dirty="0"/>
              <a:t>de 9.450.000€ </a:t>
            </a:r>
            <a:r>
              <a:rPr lang="pt-PT" sz="2400" dirty="0" smtClean="0"/>
              <a:t>(7º Programa </a:t>
            </a:r>
            <a:r>
              <a:rPr lang="pt-PT" sz="2400" dirty="0"/>
              <a:t>Quadro </a:t>
            </a:r>
            <a:r>
              <a:rPr lang="pt-PT" sz="2400" dirty="0" smtClean="0"/>
              <a:t>)</a:t>
            </a:r>
          </a:p>
          <a:p>
            <a:pPr algn="ctr"/>
            <a:r>
              <a:rPr lang="pt-PT" sz="2400" dirty="0" smtClean="0"/>
              <a:t>envolvimento </a:t>
            </a:r>
            <a:r>
              <a:rPr lang="pt-PT" sz="2400" dirty="0"/>
              <a:t>de 15 Ministérios da </a:t>
            </a:r>
            <a:r>
              <a:rPr lang="pt-PT" sz="2400" dirty="0" smtClean="0"/>
              <a:t>Educação</a:t>
            </a:r>
          </a:p>
          <a:p>
            <a:pPr algn="ctr"/>
            <a:r>
              <a:rPr lang="pt-PT" sz="2400" dirty="0" smtClean="0"/>
              <a:t>Pilotagens </a:t>
            </a:r>
            <a:r>
              <a:rPr lang="pt-PT" sz="2400" dirty="0"/>
              <a:t>em escolas de 18 </a:t>
            </a:r>
            <a:r>
              <a:rPr lang="pt-PT" sz="2400" dirty="0" smtClean="0"/>
              <a:t>países</a:t>
            </a:r>
          </a:p>
          <a:p>
            <a:pPr algn="ctr"/>
            <a:r>
              <a:rPr lang="pt-PT" sz="2400" dirty="0" smtClean="0"/>
              <a:t>mais </a:t>
            </a:r>
            <a:r>
              <a:rPr lang="pt-PT" sz="2400" dirty="0"/>
              <a:t>de 3000 </a:t>
            </a:r>
            <a:r>
              <a:rPr lang="pt-PT" sz="2400" dirty="0" smtClean="0"/>
              <a:t>turmas</a:t>
            </a:r>
            <a:endParaRPr lang="pt-PT" sz="2400"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642" y="532256"/>
            <a:ext cx="1539549" cy="863407"/>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778085" y="5711529"/>
            <a:ext cx="1514884" cy="838801"/>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639" y="2986272"/>
            <a:ext cx="1027914" cy="1068177"/>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2261" y="5379928"/>
            <a:ext cx="2157576" cy="1240607"/>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297" y="2771048"/>
            <a:ext cx="877433" cy="1583415"/>
          </a:xfrm>
          <a:prstGeom prst="rect">
            <a:avLst/>
          </a:prstGeom>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5098" y="172861"/>
            <a:ext cx="982850" cy="122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882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24907" y="299691"/>
            <a:ext cx="5327747" cy="584775"/>
          </a:xfrm>
          <a:prstGeom prst="rect">
            <a:avLst/>
          </a:prstGeom>
          <a:noFill/>
        </p:spPr>
        <p:txBody>
          <a:bodyPr wrap="square" rtlCol="0">
            <a:spAutoFit/>
          </a:bodyPr>
          <a:lstStyle/>
          <a:p>
            <a:r>
              <a:rPr lang="en-US" sz="3200" b="1" cap="all" dirty="0" smtClean="0">
                <a:solidFill>
                  <a:schemeClr val="accent6"/>
                </a:solidFill>
                <a:latin typeface="+mj-lt"/>
              </a:rPr>
              <a:t>Learning zones</a:t>
            </a:r>
            <a:endParaRPr lang="fr-BE" sz="3200" b="1" cap="all" dirty="0">
              <a:solidFill>
                <a:schemeClr val="accent6"/>
              </a:solidFill>
              <a:latin typeface="+mj-lt"/>
            </a:endParaRPr>
          </a:p>
        </p:txBody>
      </p:sp>
      <p:pic>
        <p:nvPicPr>
          <p:cNvPr id="35" name="Picture 34"/>
          <p:cNvPicPr>
            <a:picLocks noChangeAspect="1"/>
          </p:cNvPicPr>
          <p:nvPr/>
        </p:nvPicPr>
        <p:blipFill>
          <a:blip r:embed="rId3"/>
          <a:stretch>
            <a:fillRect/>
          </a:stretch>
        </p:blipFill>
        <p:spPr>
          <a:xfrm>
            <a:off x="887016" y="1141114"/>
            <a:ext cx="10390584" cy="525620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9834" y="6033174"/>
            <a:ext cx="1562780" cy="689129"/>
          </a:xfrm>
          <a:prstGeom prst="rect">
            <a:avLst/>
          </a:prstGeom>
        </p:spPr>
      </p:pic>
    </p:spTree>
    <p:extLst>
      <p:ext uri="{BB962C8B-B14F-4D97-AF65-F5344CB8AC3E}">
        <p14:creationId xmlns:p14="http://schemas.microsoft.com/office/powerpoint/2010/main" val="377326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2"/>
            <a:ext cx="12344400" cy="8181975"/>
          </a:xfrm>
          <a:prstGeom prst="rect">
            <a:avLst/>
          </a:prstGeom>
        </p:spPr>
      </p:pic>
    </p:spTree>
    <p:extLst>
      <p:ext uri="{BB962C8B-B14F-4D97-AF65-F5344CB8AC3E}">
        <p14:creationId xmlns:p14="http://schemas.microsoft.com/office/powerpoint/2010/main" val="9232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2050" name="Picture 2" descr="C:\DOCUME~1\MIAVAN~1\LOCALS~1\Temp\SNAGHTML33eb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2157879"/>
            <a:ext cx="2376264" cy="187599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34154" y="420056"/>
            <a:ext cx="3730028" cy="707886"/>
          </a:xfrm>
          <a:prstGeom prst="rect">
            <a:avLst/>
          </a:prstGeom>
          <a:noFill/>
        </p:spPr>
        <p:txBody>
          <a:bodyPr wrap="square" rtlCol="0">
            <a:spAutoFit/>
          </a:bodyPr>
          <a:lstStyle/>
          <a:p>
            <a:r>
              <a:rPr lang="pt-PT" sz="4000" b="1" dirty="0" smtClean="0">
                <a:solidFill>
                  <a:srgbClr val="002060"/>
                </a:solidFill>
                <a:latin typeface="+mj-lt"/>
              </a:rPr>
              <a:t>Área 1. Investigar</a:t>
            </a:r>
            <a:endParaRPr lang="pt-PT" sz="4000" b="1" dirty="0">
              <a:solidFill>
                <a:srgbClr val="002060"/>
              </a:solidFill>
              <a:latin typeface="+mj-lt"/>
            </a:endParaRPr>
          </a:p>
        </p:txBody>
      </p:sp>
    </p:spTree>
    <p:extLst>
      <p:ext uri="{BB962C8B-B14F-4D97-AF65-F5344CB8AC3E}">
        <p14:creationId xmlns:p14="http://schemas.microsoft.com/office/powerpoint/2010/main" val="320755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31505" y="1556793"/>
            <a:ext cx="8889403" cy="769441"/>
          </a:xfrm>
          <a:prstGeom prst="rect">
            <a:avLst/>
          </a:prstGeom>
          <a:noFill/>
          <a:ln>
            <a:noFill/>
          </a:ln>
        </p:spPr>
        <p:txBody>
          <a:bodyPr wrap="square" rtlCol="0">
            <a:spAutoFit/>
          </a:bodyPr>
          <a:lstStyle/>
          <a:p>
            <a:r>
              <a:rPr lang="da-DK" sz="4400" dirty="0">
                <a:solidFill>
                  <a:schemeClr val="bg1"/>
                </a:solidFill>
                <a:latin typeface="Bodoni MT" pitchFamily="18" charset="0"/>
              </a:rPr>
              <a:t>Er der ikke fedt men?</a:t>
            </a:r>
            <a:endParaRPr lang="nl-BE" sz="4400" dirty="0">
              <a:solidFill>
                <a:schemeClr val="bg1"/>
              </a:solidFill>
              <a:latin typeface="Bodoni MT" pitchFamily="18" charset="0"/>
            </a:endParaRPr>
          </a:p>
        </p:txBody>
      </p:sp>
      <p:pic>
        <p:nvPicPr>
          <p:cNvPr id="12"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232"/>
            <a:ext cx="12509500" cy="8562949"/>
          </a:xfrm>
          <a:prstGeom prst="rect">
            <a:avLst/>
          </a:prstGeom>
        </p:spPr>
      </p:pic>
    </p:spTree>
    <p:extLst>
      <p:ext uri="{BB962C8B-B14F-4D97-AF65-F5344CB8AC3E}">
        <p14:creationId xmlns:p14="http://schemas.microsoft.com/office/powerpoint/2010/main" val="117188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4098" name="Picture 2" descr="C:\DOCUME~1\MIAVAN~1\LOCALS~1\Temp\SNAGHTML387c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575" y="2252309"/>
            <a:ext cx="2336130" cy="1547807"/>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534154" y="420056"/>
            <a:ext cx="3367890" cy="707886"/>
          </a:xfrm>
          <a:prstGeom prst="rect">
            <a:avLst/>
          </a:prstGeom>
          <a:noFill/>
        </p:spPr>
        <p:txBody>
          <a:bodyPr wrap="square" rtlCol="0">
            <a:spAutoFit/>
          </a:bodyPr>
          <a:lstStyle/>
          <a:p>
            <a:r>
              <a:rPr lang="pt-PT" sz="4000" b="1" dirty="0" smtClean="0">
                <a:solidFill>
                  <a:srgbClr val="92D050"/>
                </a:solidFill>
                <a:latin typeface="+mj-lt"/>
              </a:rPr>
              <a:t>Área 2. Criar</a:t>
            </a:r>
            <a:endParaRPr lang="pt-PT" sz="4000" b="1" dirty="0">
              <a:solidFill>
                <a:srgbClr val="92D050"/>
              </a:solidFill>
              <a:latin typeface="+mj-lt"/>
            </a:endParaRPr>
          </a:p>
        </p:txBody>
      </p:sp>
    </p:spTree>
    <p:extLst>
      <p:ext uri="{BB962C8B-B14F-4D97-AF65-F5344CB8AC3E}">
        <p14:creationId xmlns:p14="http://schemas.microsoft.com/office/powerpoint/2010/main" val="4185960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9" y="-1212653"/>
            <a:ext cx="12291589" cy="8211544"/>
          </a:xfrm>
          <a:prstGeom prst="rect">
            <a:avLst/>
          </a:prstGeom>
        </p:spPr>
      </p:pic>
    </p:spTree>
    <p:extLst>
      <p:ext uri="{BB962C8B-B14F-4D97-AF65-F5344CB8AC3E}">
        <p14:creationId xmlns:p14="http://schemas.microsoft.com/office/powerpoint/2010/main" val="61107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9145"/>
            <a:ext cx="12458700" cy="8421653"/>
          </a:xfrm>
          <a:prstGeom prst="rect">
            <a:avLst/>
          </a:prstGeom>
        </p:spPr>
      </p:pic>
    </p:spTree>
    <p:extLst>
      <p:ext uri="{BB962C8B-B14F-4D97-AF65-F5344CB8AC3E}">
        <p14:creationId xmlns:p14="http://schemas.microsoft.com/office/powerpoint/2010/main" val="167907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3076" name="Picture 4" descr="C:\DOCUME~1\MIAVAN~1\LOCALS~1\Temp\SNAGHTML30d9ad.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345692" y="2965161"/>
            <a:ext cx="3043939" cy="1908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DOCUME~1\MIAVAN~1\LOCALS~1\Temp\SNAGHTML30d9ad.PNG"/>
          <p:cNvPicPr>
            <a:picLocks noChangeAspect="1" noChangeArrowheads="1"/>
          </p:cNvPicPr>
          <p:nvPr/>
        </p:nvPicPr>
        <p:blipFill rotWithShape="1">
          <a:blip r:embed="rId3">
            <a:extLst>
              <a:ext uri="{28A0092B-C50C-407E-A947-70E740481C1C}">
                <a14:useLocalDpi xmlns:a14="http://schemas.microsoft.com/office/drawing/2010/main" val="0"/>
              </a:ext>
            </a:extLst>
          </a:blip>
          <a:srcRect l="98418" t="75740"/>
          <a:stretch/>
        </p:blipFill>
        <p:spPr bwMode="auto">
          <a:xfrm>
            <a:off x="6365554" y="3899386"/>
            <a:ext cx="48151" cy="462959"/>
          </a:xfrm>
          <a:prstGeom prst="rect">
            <a:avLst/>
          </a:prstGeom>
          <a:solidFill>
            <a:schemeClr val="bg1"/>
          </a:solidFill>
        </p:spPr>
      </p:pic>
      <p:sp>
        <p:nvSpPr>
          <p:cNvPr id="16" name="CaixaDeTexto 15"/>
          <p:cNvSpPr txBox="1"/>
          <p:nvPr/>
        </p:nvSpPr>
        <p:spPr>
          <a:xfrm>
            <a:off x="534153" y="420056"/>
            <a:ext cx="4046899" cy="707886"/>
          </a:xfrm>
          <a:prstGeom prst="rect">
            <a:avLst/>
          </a:prstGeom>
          <a:noFill/>
        </p:spPr>
        <p:txBody>
          <a:bodyPr wrap="square" rtlCol="0">
            <a:spAutoFit/>
          </a:bodyPr>
          <a:lstStyle/>
          <a:p>
            <a:r>
              <a:rPr lang="pt-PT" sz="4000" b="1" dirty="0" smtClean="0">
                <a:solidFill>
                  <a:schemeClr val="accent2"/>
                </a:solidFill>
                <a:latin typeface="+mj-lt"/>
              </a:rPr>
              <a:t>Área 3. Apresentar</a:t>
            </a:r>
            <a:endParaRPr lang="pt-PT" sz="4000" b="1" dirty="0">
              <a:solidFill>
                <a:schemeClr val="accent2"/>
              </a:solidFill>
              <a:latin typeface="+mj-lt"/>
            </a:endParaRPr>
          </a:p>
        </p:txBody>
      </p:sp>
    </p:spTree>
    <p:extLst>
      <p:ext uri="{BB962C8B-B14F-4D97-AF65-F5344CB8AC3E}">
        <p14:creationId xmlns:p14="http://schemas.microsoft.com/office/powerpoint/2010/main" val="629842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24" y="-787400"/>
            <a:ext cx="12576324" cy="8166100"/>
          </a:xfrm>
          <a:prstGeom prst="rect">
            <a:avLst/>
          </a:prstGeom>
        </p:spPr>
      </p:pic>
    </p:spTree>
    <p:extLst>
      <p:ext uri="{BB962C8B-B14F-4D97-AF65-F5344CB8AC3E}">
        <p14:creationId xmlns:p14="http://schemas.microsoft.com/office/powerpoint/2010/main" val="23221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1026" name="Picture 2" descr="C:\DOCUME~1\MIAVAN~1\LOCALS~1\Temp\SNAGHTML2acd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3814581"/>
            <a:ext cx="3456384" cy="211805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34154" y="420056"/>
            <a:ext cx="3702868" cy="707886"/>
          </a:xfrm>
          <a:prstGeom prst="rect">
            <a:avLst/>
          </a:prstGeom>
          <a:noFill/>
        </p:spPr>
        <p:txBody>
          <a:bodyPr wrap="square" rtlCol="0">
            <a:spAutoFit/>
          </a:bodyPr>
          <a:lstStyle/>
          <a:p>
            <a:r>
              <a:rPr lang="pt-PT" sz="4000" b="1" dirty="0" smtClean="0">
                <a:solidFill>
                  <a:srgbClr val="FF0066"/>
                </a:solidFill>
                <a:latin typeface="+mj-lt"/>
              </a:rPr>
              <a:t>Área 4. Interagir</a:t>
            </a:r>
            <a:endParaRPr lang="pt-PT" sz="4000" b="1" dirty="0">
              <a:solidFill>
                <a:srgbClr val="FF0066"/>
              </a:solidFill>
              <a:latin typeface="+mj-lt"/>
            </a:endParaRPr>
          </a:p>
        </p:txBody>
      </p:sp>
    </p:spTree>
    <p:extLst>
      <p:ext uri="{BB962C8B-B14F-4D97-AF65-F5344CB8AC3E}">
        <p14:creationId xmlns:p14="http://schemas.microsoft.com/office/powerpoint/2010/main" val="28744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10526" y="1330059"/>
            <a:ext cx="7793375" cy="5205264"/>
          </a:xfrm>
          <a:ln>
            <a:noFill/>
          </a:ln>
        </p:spPr>
        <p:txBody>
          <a:bodyPr>
            <a:noAutofit/>
          </a:bodyPr>
          <a:lstStyle/>
          <a:p>
            <a:r>
              <a:rPr lang="en-GB" sz="3600" b="1" dirty="0" err="1">
                <a:solidFill>
                  <a:schemeClr val="accent6"/>
                </a:solidFill>
              </a:rPr>
              <a:t>Objetivos</a:t>
            </a:r>
            <a:r>
              <a:rPr lang="en-GB" sz="3600" b="1" dirty="0">
                <a:solidFill>
                  <a:schemeClr val="accent6"/>
                </a:solidFill>
              </a:rPr>
              <a:t> </a:t>
            </a:r>
            <a:r>
              <a:rPr lang="en-GB" sz="3600" b="1" dirty="0" smtClean="0">
                <a:solidFill>
                  <a:schemeClr val="accent6"/>
                </a:solidFill>
              </a:rPr>
              <a:t>:</a:t>
            </a:r>
            <a:r>
              <a:rPr lang="en-GB" sz="2400" b="1" dirty="0" smtClean="0">
                <a:solidFill>
                  <a:schemeClr val="accent6"/>
                </a:solidFill>
              </a:rPr>
              <a:t/>
            </a:r>
            <a:br>
              <a:rPr lang="en-GB" sz="2400" b="1" dirty="0" smtClean="0">
                <a:solidFill>
                  <a:schemeClr val="accent6"/>
                </a:solidFill>
              </a:rPr>
            </a:br>
            <a:r>
              <a:rPr lang="en-GB" sz="2400" b="1" dirty="0" smtClean="0">
                <a:solidFill>
                  <a:schemeClr val="accent6"/>
                </a:solidFill>
              </a:rPr>
              <a:t/>
            </a:r>
            <a:br>
              <a:rPr lang="en-GB" sz="2400" b="1" dirty="0" smtClean="0">
                <a:solidFill>
                  <a:schemeClr val="accent6"/>
                </a:solidFill>
              </a:rPr>
            </a:br>
            <a:r>
              <a:rPr lang="pt-PT" sz="2400" dirty="0" err="1" smtClean="0"/>
              <a:t>Atuar</a:t>
            </a:r>
            <a:r>
              <a:rPr lang="pt-PT" sz="2400" dirty="0" smtClean="0"/>
              <a:t> </a:t>
            </a:r>
            <a:r>
              <a:rPr lang="pt-PT" sz="2400" dirty="0"/>
              <a:t>como um </a:t>
            </a:r>
            <a:r>
              <a:rPr lang="pt-PT" sz="2400" b="1" dirty="0"/>
              <a:t>laboratório de ideias </a:t>
            </a:r>
            <a:r>
              <a:rPr lang="pt-PT" sz="2400" dirty="0"/>
              <a:t>que reúna decisores políticos, investigadores, empresas ligadas à informática e professores inovadores que, em conjunto, desenvolvam cenários ambiciosos para a escola do futuro que possam influenciar reformas educativas, quer a nível nacional quer europeu</a:t>
            </a:r>
            <a:r>
              <a:rPr lang="pt-PT" sz="2400" dirty="0" smtClean="0"/>
              <a:t>.</a:t>
            </a:r>
            <a:br>
              <a:rPr lang="pt-PT" sz="2400" dirty="0" smtClean="0"/>
            </a:br>
            <a:r>
              <a:rPr lang="pt-PT" sz="2400" dirty="0"/>
              <a:t/>
            </a:r>
            <a:br>
              <a:rPr lang="pt-PT" sz="2400" dirty="0"/>
            </a:br>
            <a:r>
              <a:rPr lang="pt-PT" sz="2400" dirty="0"/>
              <a:t>Testar e validar estes cenários na maior </a:t>
            </a:r>
            <a:r>
              <a:rPr lang="pt-PT" sz="2400" b="1" dirty="0"/>
              <a:t>pilotagem </a:t>
            </a:r>
            <a:r>
              <a:rPr lang="pt-PT" sz="2400" dirty="0"/>
              <a:t>em escolas, a nível europeu, jamais posta em marcha</a:t>
            </a:r>
            <a:r>
              <a:rPr lang="pt-PT" sz="2400" dirty="0" smtClean="0"/>
              <a:t>.</a:t>
            </a:r>
            <a:br>
              <a:rPr lang="pt-PT" sz="2400" dirty="0" smtClean="0"/>
            </a:br>
            <a:r>
              <a:rPr lang="pt-PT" sz="2400" dirty="0"/>
              <a:t/>
            </a:r>
            <a:br>
              <a:rPr lang="pt-PT" sz="2400" dirty="0"/>
            </a:br>
            <a:r>
              <a:rPr lang="pt-PT" sz="2400" dirty="0"/>
              <a:t>Envolver um grupo de </a:t>
            </a:r>
            <a:r>
              <a:rPr lang="pt-PT" sz="2400" b="1" dirty="0"/>
              <a:t>decisores de alto nível </a:t>
            </a:r>
            <a:r>
              <a:rPr lang="pt-PT" sz="2400" dirty="0"/>
              <a:t>(incluindo assessores para as TIC dos diferentes Ministérios) na produção de um conjunto de recomendações dirigido aos decisores europeus, e no apoio à </a:t>
            </a:r>
            <a:r>
              <a:rPr lang="pt-PT" sz="2400" dirty="0" err="1"/>
              <a:t>adoção</a:t>
            </a:r>
            <a:r>
              <a:rPr lang="pt-PT" sz="2400" dirty="0"/>
              <a:t>, em larga escala, </a:t>
            </a:r>
            <a:r>
              <a:rPr lang="pt-PT" sz="2400" dirty="0" smtClean="0"/>
              <a:t/>
            </a:r>
            <a:br>
              <a:rPr lang="pt-PT" sz="2400" dirty="0" smtClean="0"/>
            </a:br>
            <a:r>
              <a:rPr lang="pt-PT" sz="2400" dirty="0" smtClean="0"/>
              <a:t>de </a:t>
            </a:r>
            <a:r>
              <a:rPr lang="pt-PT" sz="2400" dirty="0"/>
              <a:t>cenários </a:t>
            </a:r>
            <a:r>
              <a:rPr lang="pt-PT" sz="2400" dirty="0" err="1"/>
              <a:t>iTEC</a:t>
            </a:r>
            <a:r>
              <a:rPr lang="pt-PT" sz="2400" dirty="0"/>
              <a:t>.</a:t>
            </a:r>
            <a:br>
              <a:rPr lang="pt-PT" sz="2400" dirty="0"/>
            </a:b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Tree>
    <p:extLst>
      <p:ext uri="{BB962C8B-B14F-4D97-AF65-F5344CB8AC3E}">
        <p14:creationId xmlns:p14="http://schemas.microsoft.com/office/powerpoint/2010/main" val="2362402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31505" y="1556793"/>
            <a:ext cx="8889403" cy="769441"/>
          </a:xfrm>
          <a:prstGeom prst="rect">
            <a:avLst/>
          </a:prstGeom>
          <a:noFill/>
          <a:ln>
            <a:noFill/>
          </a:ln>
        </p:spPr>
        <p:txBody>
          <a:bodyPr wrap="square" rtlCol="0">
            <a:spAutoFit/>
          </a:bodyPr>
          <a:lstStyle/>
          <a:p>
            <a:r>
              <a:rPr lang="da-DK" sz="4400" dirty="0">
                <a:solidFill>
                  <a:schemeClr val="bg1"/>
                </a:solidFill>
                <a:latin typeface="Bodoni MT" pitchFamily="18" charset="0"/>
              </a:rPr>
              <a:t>Er der ikke fedt men?</a:t>
            </a:r>
            <a:endParaRPr lang="nl-BE" sz="4400" dirty="0">
              <a:solidFill>
                <a:schemeClr val="bg1"/>
              </a:solidFill>
              <a:latin typeface="Bodoni MT" pitchFamily="18" charset="0"/>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8" y="-687955"/>
            <a:ext cx="12643222" cy="8155555"/>
          </a:xfrm>
          <a:prstGeom prst="rect">
            <a:avLst/>
          </a:prstGeom>
        </p:spPr>
      </p:pic>
    </p:spTree>
    <p:extLst>
      <p:ext uri="{BB962C8B-B14F-4D97-AF65-F5344CB8AC3E}">
        <p14:creationId xmlns:p14="http://schemas.microsoft.com/office/powerpoint/2010/main" val="174074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5124" name="Picture 4" descr="C:\DOCUME~1\MIAVAN~1\LOCALS~1\Temp\SNAGHTML3b82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386" y="3717033"/>
            <a:ext cx="3695700" cy="1666875"/>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534154" y="420056"/>
            <a:ext cx="3630440" cy="707886"/>
          </a:xfrm>
          <a:prstGeom prst="rect">
            <a:avLst/>
          </a:prstGeom>
          <a:noFill/>
        </p:spPr>
        <p:txBody>
          <a:bodyPr wrap="square" rtlCol="0">
            <a:spAutoFit/>
          </a:bodyPr>
          <a:lstStyle/>
          <a:p>
            <a:r>
              <a:rPr lang="pt-PT" sz="4000" b="1" dirty="0" smtClean="0">
                <a:solidFill>
                  <a:srgbClr val="00B0F0"/>
                </a:solidFill>
                <a:latin typeface="+mj-lt"/>
              </a:rPr>
              <a:t>Área 5. Partilhar</a:t>
            </a:r>
            <a:endParaRPr lang="pt-PT" sz="4000" b="1" dirty="0">
              <a:solidFill>
                <a:srgbClr val="00B0F0"/>
              </a:solidFill>
              <a:latin typeface="+mj-lt"/>
            </a:endParaRPr>
          </a:p>
        </p:txBody>
      </p:sp>
    </p:spTree>
    <p:extLst>
      <p:ext uri="{BB962C8B-B14F-4D97-AF65-F5344CB8AC3E}">
        <p14:creationId xmlns:p14="http://schemas.microsoft.com/office/powerpoint/2010/main" val="368480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31505" y="1556793"/>
            <a:ext cx="8889403" cy="769441"/>
          </a:xfrm>
          <a:prstGeom prst="rect">
            <a:avLst/>
          </a:prstGeom>
          <a:noFill/>
          <a:ln>
            <a:noFill/>
          </a:ln>
        </p:spPr>
        <p:txBody>
          <a:bodyPr wrap="square" rtlCol="0">
            <a:spAutoFit/>
          </a:bodyPr>
          <a:lstStyle/>
          <a:p>
            <a:r>
              <a:rPr lang="da-DK" sz="4400" dirty="0">
                <a:solidFill>
                  <a:schemeClr val="bg1"/>
                </a:solidFill>
                <a:latin typeface="Bodoni MT" pitchFamily="18" charset="0"/>
              </a:rPr>
              <a:t>Er der ikke fedt men?</a:t>
            </a:r>
            <a:endParaRPr lang="nl-BE" sz="4400" dirty="0">
              <a:solidFill>
                <a:schemeClr val="bg1"/>
              </a:solidFill>
              <a:latin typeface="Bodoni MT" pitchFamily="18" charset="0"/>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12611100" cy="7731125"/>
          </a:xfrm>
          <a:prstGeom prst="rect">
            <a:avLst/>
          </a:prstGeom>
        </p:spPr>
      </p:pic>
    </p:spTree>
    <p:extLst>
      <p:ext uri="{BB962C8B-B14F-4D97-AF65-F5344CB8AC3E}">
        <p14:creationId xmlns:p14="http://schemas.microsoft.com/office/powerpoint/2010/main" val="1031006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sp>
        <p:nvSpPr>
          <p:cNvPr id="6" name="Tijdelijke aanduiding voor voettekst 15"/>
          <p:cNvSpPr>
            <a:spLocks noGrp="1"/>
          </p:cNvSpPr>
          <p:nvPr>
            <p:ph type="ftr" sz="quarter" idx="11"/>
          </p:nvPr>
        </p:nvSpPr>
        <p:spPr>
          <a:xfrm>
            <a:off x="9382116" y="6452710"/>
            <a:ext cx="1285884" cy="365125"/>
          </a:xfrm>
        </p:spPr>
        <p:txBody>
          <a:bodyPr/>
          <a:lstStyle/>
          <a:p>
            <a:pPr algn="r"/>
            <a:r>
              <a:rPr lang="nl-BE" sz="900" dirty="0">
                <a:solidFill>
                  <a:schemeClr val="accent2">
                    <a:lumMod val="75000"/>
                  </a:schemeClr>
                </a:solidFill>
              </a:rPr>
              <a:t>Bart </a:t>
            </a:r>
            <a:r>
              <a:rPr lang="nl-BE" sz="900" dirty="0" err="1">
                <a:solidFill>
                  <a:schemeClr val="accent2">
                    <a:lumMod val="75000"/>
                  </a:schemeClr>
                </a:solidFill>
              </a:rPr>
              <a:t>Verswijvel</a:t>
            </a:r>
            <a:endParaRPr lang="nl-BE" sz="900" dirty="0">
              <a:solidFill>
                <a:schemeClr val="accent2">
                  <a:lumMod val="75000"/>
                </a:schemeClr>
              </a:solidFill>
            </a:endParaRPr>
          </a:p>
        </p:txBody>
      </p:sp>
      <p:pic>
        <p:nvPicPr>
          <p:cNvPr id="4" name="Picture 3" descr="C:\Users\Dorothy\Documents\EUN\Future Classroom Lab\marketing\FCL-floorplan.pn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535808" y="1844825"/>
            <a:ext cx="9132193" cy="5194973"/>
          </a:xfrm>
          <a:prstGeom prst="rect">
            <a:avLst/>
          </a:prstGeom>
          <a:noFill/>
          <a:ln w="9525">
            <a:noFill/>
            <a:miter lim="800000"/>
            <a:headEnd/>
            <a:tailEnd/>
          </a:ln>
        </p:spPr>
      </p:pic>
      <p:pic>
        <p:nvPicPr>
          <p:cNvPr id="6146" name="Picture 2" descr="C:\DOCUME~1\MIAVAN~1\LOCALS~1\Temp\SNAGHTML3cf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3" y="4725144"/>
            <a:ext cx="3734505" cy="1993136"/>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534153" y="420056"/>
            <a:ext cx="4769759" cy="707886"/>
          </a:xfrm>
          <a:prstGeom prst="rect">
            <a:avLst/>
          </a:prstGeom>
          <a:noFill/>
        </p:spPr>
        <p:txBody>
          <a:bodyPr wrap="square" rtlCol="0">
            <a:spAutoFit/>
          </a:bodyPr>
          <a:lstStyle/>
          <a:p>
            <a:r>
              <a:rPr lang="pt-PT" sz="4000" b="1" dirty="0" smtClean="0">
                <a:solidFill>
                  <a:srgbClr val="FF0000"/>
                </a:solidFill>
                <a:latin typeface="+mj-lt"/>
              </a:rPr>
              <a:t>Área 6. Desenvolver</a:t>
            </a:r>
            <a:endParaRPr lang="pt-PT" sz="4000" b="1" dirty="0">
              <a:solidFill>
                <a:srgbClr val="FF0000"/>
              </a:solidFill>
              <a:latin typeface="+mj-lt"/>
            </a:endParaRPr>
          </a:p>
        </p:txBody>
      </p:sp>
    </p:spTree>
    <p:extLst>
      <p:ext uri="{BB962C8B-B14F-4D97-AF65-F5344CB8AC3E}">
        <p14:creationId xmlns:p14="http://schemas.microsoft.com/office/powerpoint/2010/main" val="361797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31704" y="1556792"/>
            <a:ext cx="5155532" cy="3908762"/>
          </a:xfrm>
          <a:prstGeom prst="rect">
            <a:avLst/>
          </a:prstGeom>
          <a:noFill/>
          <a:ln>
            <a:noFill/>
          </a:ln>
        </p:spPr>
        <p:txBody>
          <a:bodyPr wrap="square" rtlCol="0">
            <a:spAutoFit/>
          </a:bodyPr>
          <a:lstStyle/>
          <a:p>
            <a:endParaRPr lang="nl-BE" sz="7200" b="1" dirty="0">
              <a:solidFill>
                <a:schemeClr val="accent1"/>
              </a:solidFill>
            </a:endParaRPr>
          </a:p>
          <a:p>
            <a:endParaRPr lang="nl-BE" sz="4400" dirty="0"/>
          </a:p>
          <a:p>
            <a:endParaRPr lang="nl-BE" sz="4400" dirty="0"/>
          </a:p>
          <a:p>
            <a:endParaRPr lang="nl-BE" sz="4400" dirty="0"/>
          </a:p>
          <a:p>
            <a:endParaRPr lang="nl-BE" sz="4400" dirty="0">
              <a:solidFill>
                <a:srgbClr val="0070C0"/>
              </a:solidFill>
            </a:endParaRPr>
          </a:p>
        </p:txBody>
      </p:sp>
      <p:pic>
        <p:nvPicPr>
          <p:cNvPr id="6146" name="Picture 2" descr="C:\DOCUME~1\MIAVAN~1\LOCALS~1\Temp\SNAGHTML3cf9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13" y="4725144"/>
            <a:ext cx="3734505" cy="1993136"/>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528"/>
            <a:ext cx="12357100" cy="8915401"/>
          </a:xfrm>
          <a:prstGeom prst="rect">
            <a:avLst/>
          </a:prstGeom>
        </p:spPr>
      </p:pic>
    </p:spTree>
    <p:extLst>
      <p:ext uri="{BB962C8B-B14F-4D97-AF65-F5344CB8AC3E}">
        <p14:creationId xmlns:p14="http://schemas.microsoft.com/office/powerpoint/2010/main" val="176102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5693" cy="3168007"/>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30970"/>
            <a:ext cx="12192000" cy="3032336"/>
          </a:xfrm>
          <a:prstGeom prst="rect">
            <a:avLst/>
          </a:prstGeom>
        </p:spPr>
      </p:pic>
      <p:sp>
        <p:nvSpPr>
          <p:cNvPr id="6" name="Tekstvak 5"/>
          <p:cNvSpPr txBox="1"/>
          <p:nvPr/>
        </p:nvSpPr>
        <p:spPr>
          <a:xfrm>
            <a:off x="184781" y="3168007"/>
            <a:ext cx="12197028" cy="523220"/>
          </a:xfrm>
          <a:prstGeom prst="rect">
            <a:avLst/>
          </a:prstGeom>
          <a:noFill/>
        </p:spPr>
        <p:txBody>
          <a:bodyPr wrap="square" rtlCol="0">
            <a:spAutoFit/>
          </a:bodyPr>
          <a:lstStyle/>
          <a:p>
            <a:pPr lvl="0" algn="ctr"/>
            <a:r>
              <a:rPr lang="en-GB" sz="2800" b="1" i="1" dirty="0" smtClean="0">
                <a:solidFill>
                  <a:schemeClr val="accent6"/>
                </a:solidFill>
                <a:latin typeface="+mj-lt"/>
                <a:cs typeface="Segoe UI" panose="020B0502040204020203" pitchFamily="34" charset="0"/>
              </a:rPr>
              <a:t>Um </a:t>
            </a:r>
            <a:r>
              <a:rPr lang="en-GB" sz="2800" b="1" i="1" dirty="0" err="1" smtClean="0">
                <a:solidFill>
                  <a:schemeClr val="accent6"/>
                </a:solidFill>
                <a:latin typeface="+mj-lt"/>
                <a:cs typeface="Segoe UI" panose="020B0502040204020203" pitchFamily="34" charset="0"/>
              </a:rPr>
              <a:t>espaço</a:t>
            </a:r>
            <a:r>
              <a:rPr lang="en-GB" sz="2800" b="1" i="1" dirty="0" smtClean="0">
                <a:solidFill>
                  <a:schemeClr val="accent6"/>
                </a:solidFill>
                <a:latin typeface="+mj-lt"/>
                <a:cs typeface="Segoe UI" panose="020B0502040204020203" pitchFamily="34" charset="0"/>
              </a:rPr>
              <a:t> para </a:t>
            </a:r>
            <a:r>
              <a:rPr lang="en-GB" sz="2800" b="1" i="1" u="sng" dirty="0" err="1" smtClean="0">
                <a:solidFill>
                  <a:schemeClr val="accent6"/>
                </a:solidFill>
                <a:latin typeface="+mj-lt"/>
                <a:cs typeface="Segoe UI" panose="020B0502040204020203" pitchFamily="34" charset="0"/>
              </a:rPr>
              <a:t>repensar</a:t>
            </a:r>
            <a:r>
              <a:rPr lang="en-GB" sz="2800" b="1" i="1" dirty="0" smtClean="0">
                <a:solidFill>
                  <a:schemeClr val="accent6"/>
                </a:solidFill>
                <a:latin typeface="+mj-lt"/>
                <a:cs typeface="Segoe UI" panose="020B0502040204020203" pitchFamily="34" charset="0"/>
              </a:rPr>
              <a:t> o </a:t>
            </a:r>
            <a:r>
              <a:rPr lang="en-GB" sz="2800" b="1" i="1" dirty="0" err="1" smtClean="0">
                <a:solidFill>
                  <a:schemeClr val="accent6"/>
                </a:solidFill>
                <a:latin typeface="+mj-lt"/>
                <a:cs typeface="Segoe UI" panose="020B0502040204020203" pitchFamily="34" charset="0"/>
              </a:rPr>
              <a:t>ensino</a:t>
            </a:r>
            <a:r>
              <a:rPr lang="en-GB" sz="2800" b="1" i="1" dirty="0" smtClean="0">
                <a:solidFill>
                  <a:schemeClr val="accent6"/>
                </a:solidFill>
                <a:latin typeface="+mj-lt"/>
                <a:cs typeface="Segoe UI" panose="020B0502040204020203" pitchFamily="34" charset="0"/>
              </a:rPr>
              <a:t> e </a:t>
            </a:r>
            <a:r>
              <a:rPr lang="en-GB" sz="2800" b="1" i="1" dirty="0" err="1" smtClean="0">
                <a:solidFill>
                  <a:schemeClr val="accent6"/>
                </a:solidFill>
                <a:latin typeface="+mj-lt"/>
                <a:cs typeface="Segoe UI" panose="020B0502040204020203" pitchFamily="34" charset="0"/>
              </a:rPr>
              <a:t>aprendizagem</a:t>
            </a:r>
            <a:endParaRPr lang="nl-BE" b="1" i="1" dirty="0">
              <a:solidFill>
                <a:schemeClr val="accent6"/>
              </a:solidFill>
              <a:latin typeface="+mj-lt"/>
            </a:endParaRPr>
          </a:p>
        </p:txBody>
      </p:sp>
    </p:spTree>
    <p:extLst>
      <p:ext uri="{BB962C8B-B14F-4D97-AF65-F5344CB8AC3E}">
        <p14:creationId xmlns:p14="http://schemas.microsoft.com/office/powerpoint/2010/main" val="5145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642" y="532256"/>
            <a:ext cx="1539549" cy="863407"/>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778085" y="5711529"/>
            <a:ext cx="1514884" cy="838801"/>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639" y="2986272"/>
            <a:ext cx="1027914" cy="1068177"/>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761" y="5379927"/>
            <a:ext cx="2157576" cy="1240607"/>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297" y="2771048"/>
            <a:ext cx="877433" cy="1583415"/>
          </a:xfrm>
          <a:prstGeom prst="rect">
            <a:avLst/>
          </a:prstGeom>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5098" y="172861"/>
            <a:ext cx="982850" cy="122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1"/>
          <p:cNvSpPr txBox="1"/>
          <p:nvPr/>
        </p:nvSpPr>
        <p:spPr>
          <a:xfrm>
            <a:off x="3859558" y="3147256"/>
            <a:ext cx="4540876" cy="830997"/>
          </a:xfrm>
          <a:prstGeom prst="rect">
            <a:avLst/>
          </a:prstGeom>
          <a:noFill/>
          <a:ln>
            <a:noFill/>
          </a:ln>
        </p:spPr>
        <p:txBody>
          <a:bodyPr wrap="square" rtlCol="0">
            <a:spAutoFit/>
          </a:bodyPr>
          <a:lstStyle/>
          <a:p>
            <a:pPr algn="ctr"/>
            <a:r>
              <a:rPr lang="da-DK" sz="4800" b="1" i="1" dirty="0" smtClean="0">
                <a:solidFill>
                  <a:schemeClr val="accent6"/>
                </a:solidFill>
                <a:effectLst>
                  <a:outerShdw blurRad="38100" dist="38100" dir="2700000" algn="tl">
                    <a:srgbClr val="000000">
                      <a:alpha val="43137"/>
                    </a:srgbClr>
                  </a:outerShdw>
                </a:effectLst>
                <a:latin typeface="+mj-lt"/>
                <a:cs typeface="Segoe UI" panose="020B0502040204020203" pitchFamily="34" charset="0"/>
              </a:rPr>
              <a:t>STAKEHOLDERS</a:t>
            </a:r>
            <a:endParaRPr lang="nl-BE" sz="4800" b="1" i="1" dirty="0">
              <a:solidFill>
                <a:schemeClr val="accent6"/>
              </a:solidFill>
              <a:effectLst>
                <a:outerShdw blurRad="38100" dist="38100" dir="2700000" algn="tl">
                  <a:srgbClr val="000000">
                    <a:alpha val="43137"/>
                  </a:srgbClr>
                </a:outerShdw>
              </a:effectLst>
              <a:latin typeface="+mj-lt"/>
            </a:endParaRPr>
          </a:p>
        </p:txBody>
      </p:sp>
      <p:sp>
        <p:nvSpPr>
          <p:cNvPr id="10" name="Tekstvak 5"/>
          <p:cNvSpPr txBox="1"/>
          <p:nvPr/>
        </p:nvSpPr>
        <p:spPr>
          <a:xfrm>
            <a:off x="6727102" y="4841318"/>
            <a:ext cx="3085515" cy="1077218"/>
          </a:xfrm>
          <a:prstGeom prst="rect">
            <a:avLst/>
          </a:prstGeom>
          <a:noFill/>
        </p:spPr>
        <p:txBody>
          <a:bodyPr wrap="square" rtlCol="0">
            <a:spAutoFit/>
          </a:bodyPr>
          <a:lstStyle/>
          <a:p>
            <a:r>
              <a:rPr lang="en-GB" sz="3200" dirty="0" err="1">
                <a:solidFill>
                  <a:schemeClr val="bg2">
                    <a:lumMod val="50000"/>
                  </a:schemeClr>
                </a:solidFill>
                <a:cs typeface="Segoe UI" panose="020B0502040204020203" pitchFamily="34" charset="0"/>
              </a:rPr>
              <a:t>Parceiros</a:t>
            </a:r>
            <a:r>
              <a:rPr lang="en-GB" sz="3200" b="1" dirty="0">
                <a:solidFill>
                  <a:schemeClr val="bg2">
                    <a:lumMod val="50000"/>
                  </a:schemeClr>
                </a:solidFill>
                <a:cs typeface="Segoe UI" panose="020B0502040204020203" pitchFamily="34" charset="0"/>
              </a:rPr>
              <a:t> </a:t>
            </a:r>
            <a:endParaRPr lang="nl-BE" sz="2000" dirty="0">
              <a:solidFill>
                <a:schemeClr val="bg2">
                  <a:lumMod val="50000"/>
                </a:schemeClr>
              </a:solidFill>
            </a:endParaRPr>
          </a:p>
          <a:p>
            <a:pPr lvl="0"/>
            <a:r>
              <a:rPr lang="en-GB" sz="3200" b="1" dirty="0" err="1" smtClean="0">
                <a:solidFill>
                  <a:schemeClr val="bg2">
                    <a:lumMod val="50000"/>
                  </a:schemeClr>
                </a:solidFill>
                <a:latin typeface="+mj-lt"/>
                <a:cs typeface="Segoe UI" panose="020B0502040204020203" pitchFamily="34" charset="0"/>
              </a:rPr>
              <a:t>Comerciais</a:t>
            </a:r>
            <a:endParaRPr lang="nl-BE" sz="2000" dirty="0">
              <a:solidFill>
                <a:schemeClr val="bg2">
                  <a:lumMod val="50000"/>
                </a:schemeClr>
              </a:solidFill>
              <a:latin typeface="+mj-lt"/>
            </a:endParaRPr>
          </a:p>
        </p:txBody>
      </p:sp>
      <p:sp>
        <p:nvSpPr>
          <p:cNvPr id="11" name="Tekstvak 6"/>
          <p:cNvSpPr txBox="1"/>
          <p:nvPr/>
        </p:nvSpPr>
        <p:spPr>
          <a:xfrm>
            <a:off x="1790543" y="1259702"/>
            <a:ext cx="3085515" cy="1077218"/>
          </a:xfrm>
          <a:prstGeom prst="rect">
            <a:avLst/>
          </a:prstGeom>
          <a:noFill/>
        </p:spPr>
        <p:txBody>
          <a:bodyPr wrap="square" rtlCol="0">
            <a:spAutoFit/>
          </a:bodyPr>
          <a:lstStyle/>
          <a:p>
            <a:pPr lvl="0"/>
            <a:r>
              <a:rPr lang="en-GB" sz="3200" b="1" dirty="0" smtClean="0">
                <a:solidFill>
                  <a:schemeClr val="bg2">
                    <a:lumMod val="50000"/>
                  </a:schemeClr>
                </a:solidFill>
                <a:latin typeface="+mj-lt"/>
                <a:cs typeface="Segoe UI" panose="020B0502040204020203" pitchFamily="34" charset="0"/>
              </a:rPr>
              <a:t>IES- </a:t>
            </a:r>
            <a:r>
              <a:rPr lang="en-GB" sz="3200" b="1" dirty="0" err="1" smtClean="0">
                <a:solidFill>
                  <a:schemeClr val="bg2">
                    <a:lumMod val="50000"/>
                  </a:schemeClr>
                </a:solidFill>
                <a:latin typeface="+mj-lt"/>
                <a:cs typeface="Segoe UI" panose="020B0502040204020203" pitchFamily="34" charset="0"/>
              </a:rPr>
              <a:t>institutos</a:t>
            </a:r>
            <a:r>
              <a:rPr lang="en-GB" sz="3200" b="1" dirty="0" smtClean="0">
                <a:solidFill>
                  <a:schemeClr val="bg2">
                    <a:lumMod val="50000"/>
                  </a:schemeClr>
                </a:solidFill>
                <a:latin typeface="+mj-lt"/>
                <a:cs typeface="Segoe UI" panose="020B0502040204020203" pitchFamily="34" charset="0"/>
              </a:rPr>
              <a:t> de </a:t>
            </a:r>
            <a:r>
              <a:rPr lang="en-GB" sz="3200" b="1" dirty="0" err="1" smtClean="0">
                <a:solidFill>
                  <a:schemeClr val="bg2">
                    <a:lumMod val="50000"/>
                  </a:schemeClr>
                </a:solidFill>
                <a:latin typeface="+mj-lt"/>
                <a:cs typeface="Segoe UI" panose="020B0502040204020203" pitchFamily="34" charset="0"/>
              </a:rPr>
              <a:t>educação</a:t>
            </a:r>
            <a:endParaRPr lang="nl-BE" sz="2000" dirty="0">
              <a:solidFill>
                <a:schemeClr val="bg2">
                  <a:lumMod val="50000"/>
                </a:schemeClr>
              </a:solidFill>
              <a:latin typeface="+mj-lt"/>
            </a:endParaRPr>
          </a:p>
        </p:txBody>
      </p:sp>
      <p:sp>
        <p:nvSpPr>
          <p:cNvPr id="12" name="Tekstvak 7"/>
          <p:cNvSpPr txBox="1"/>
          <p:nvPr/>
        </p:nvSpPr>
        <p:spPr>
          <a:xfrm>
            <a:off x="6727102" y="1502568"/>
            <a:ext cx="4956898" cy="584775"/>
          </a:xfrm>
          <a:prstGeom prst="rect">
            <a:avLst/>
          </a:prstGeom>
          <a:noFill/>
        </p:spPr>
        <p:txBody>
          <a:bodyPr wrap="square" rtlCol="0">
            <a:spAutoFit/>
          </a:bodyPr>
          <a:lstStyle/>
          <a:p>
            <a:pPr lvl="0"/>
            <a:r>
              <a:rPr lang="en-GB" sz="3200" b="1" dirty="0" err="1" smtClean="0">
                <a:solidFill>
                  <a:schemeClr val="bg2">
                    <a:lumMod val="50000"/>
                  </a:schemeClr>
                </a:solidFill>
                <a:latin typeface="+mj-lt"/>
                <a:cs typeface="Segoe UI" panose="020B0502040204020203" pitchFamily="34" charset="0"/>
              </a:rPr>
              <a:t>Comunidade</a:t>
            </a:r>
            <a:r>
              <a:rPr lang="en-GB" sz="3200" b="1" dirty="0" smtClean="0">
                <a:solidFill>
                  <a:schemeClr val="bg2">
                    <a:lumMod val="50000"/>
                  </a:schemeClr>
                </a:solidFill>
                <a:latin typeface="+mj-lt"/>
                <a:cs typeface="Segoe UI" panose="020B0502040204020203" pitchFamily="34" charset="0"/>
              </a:rPr>
              <a:t> de </a:t>
            </a:r>
            <a:r>
              <a:rPr lang="en-GB" sz="3200" b="1" dirty="0" err="1" smtClean="0">
                <a:solidFill>
                  <a:schemeClr val="bg2">
                    <a:lumMod val="50000"/>
                  </a:schemeClr>
                </a:solidFill>
                <a:latin typeface="+mj-lt"/>
                <a:cs typeface="Segoe UI" panose="020B0502040204020203" pitchFamily="34" charset="0"/>
              </a:rPr>
              <a:t>professores</a:t>
            </a:r>
            <a:endParaRPr lang="nl-BE" sz="2000" dirty="0">
              <a:solidFill>
                <a:schemeClr val="bg2">
                  <a:lumMod val="50000"/>
                </a:schemeClr>
              </a:solidFill>
              <a:latin typeface="+mj-lt"/>
            </a:endParaRPr>
          </a:p>
        </p:txBody>
      </p:sp>
      <p:sp>
        <p:nvSpPr>
          <p:cNvPr id="13" name="Tekstvak 7"/>
          <p:cNvSpPr txBox="1"/>
          <p:nvPr/>
        </p:nvSpPr>
        <p:spPr>
          <a:xfrm>
            <a:off x="9141024" y="3128794"/>
            <a:ext cx="3085515" cy="1077218"/>
          </a:xfrm>
          <a:prstGeom prst="rect">
            <a:avLst/>
          </a:prstGeom>
          <a:noFill/>
        </p:spPr>
        <p:txBody>
          <a:bodyPr wrap="square" rtlCol="0">
            <a:spAutoFit/>
          </a:bodyPr>
          <a:lstStyle/>
          <a:p>
            <a:pPr lvl="0"/>
            <a:r>
              <a:rPr lang="en-GB" sz="3200" b="1" dirty="0" err="1" smtClean="0">
                <a:solidFill>
                  <a:schemeClr val="bg2">
                    <a:lumMod val="50000"/>
                  </a:schemeClr>
                </a:solidFill>
                <a:latin typeface="+mj-lt"/>
                <a:cs typeface="Segoe UI" panose="020B0502040204020203" pitchFamily="34" charset="0"/>
              </a:rPr>
              <a:t>Diretores</a:t>
            </a:r>
            <a:r>
              <a:rPr lang="en-GB" sz="3200" b="1" dirty="0" smtClean="0">
                <a:solidFill>
                  <a:schemeClr val="bg2">
                    <a:lumMod val="50000"/>
                  </a:schemeClr>
                </a:solidFill>
                <a:latin typeface="+mj-lt"/>
                <a:cs typeface="Segoe UI" panose="020B0502040204020203" pitchFamily="34" charset="0"/>
              </a:rPr>
              <a:t> </a:t>
            </a:r>
            <a:r>
              <a:rPr lang="en-GB" sz="3200" b="1" dirty="0" err="1" smtClean="0">
                <a:solidFill>
                  <a:schemeClr val="bg2">
                    <a:lumMod val="50000"/>
                  </a:schemeClr>
                </a:solidFill>
                <a:latin typeface="+mj-lt"/>
                <a:cs typeface="Segoe UI" panose="020B0502040204020203" pitchFamily="34" charset="0"/>
              </a:rPr>
              <a:t>escolares</a:t>
            </a:r>
            <a:endParaRPr lang="nl-BE" sz="2000" dirty="0">
              <a:solidFill>
                <a:schemeClr val="bg2">
                  <a:lumMod val="50000"/>
                </a:schemeClr>
              </a:solidFill>
              <a:latin typeface="+mj-lt"/>
            </a:endParaRPr>
          </a:p>
        </p:txBody>
      </p:sp>
      <p:sp>
        <p:nvSpPr>
          <p:cNvPr id="14" name="Rectângulo 13"/>
          <p:cNvSpPr/>
          <p:nvPr/>
        </p:nvSpPr>
        <p:spPr>
          <a:xfrm>
            <a:off x="1588782" y="5126247"/>
            <a:ext cx="4107343" cy="584775"/>
          </a:xfrm>
          <a:prstGeom prst="rect">
            <a:avLst/>
          </a:prstGeom>
        </p:spPr>
        <p:txBody>
          <a:bodyPr wrap="none">
            <a:spAutoFit/>
          </a:bodyPr>
          <a:lstStyle/>
          <a:p>
            <a:r>
              <a:rPr lang="en-GB" sz="3200" b="1" dirty="0" err="1">
                <a:solidFill>
                  <a:schemeClr val="bg2">
                    <a:lumMod val="50000"/>
                  </a:schemeClr>
                </a:solidFill>
                <a:latin typeface="+mj-lt"/>
                <a:cs typeface="Segoe UI" panose="020B0502040204020203" pitchFamily="34" charset="0"/>
              </a:rPr>
              <a:t>Ministérios</a:t>
            </a:r>
            <a:r>
              <a:rPr lang="en-GB" sz="3200" b="1" dirty="0">
                <a:solidFill>
                  <a:schemeClr val="bg2">
                    <a:lumMod val="50000"/>
                  </a:schemeClr>
                </a:solidFill>
                <a:latin typeface="+mj-lt"/>
                <a:cs typeface="Segoe UI" panose="020B0502040204020203" pitchFamily="34" charset="0"/>
              </a:rPr>
              <a:t> da </a:t>
            </a:r>
            <a:r>
              <a:rPr lang="en-GB" sz="3200" b="1" dirty="0" err="1">
                <a:solidFill>
                  <a:schemeClr val="bg2">
                    <a:lumMod val="50000"/>
                  </a:schemeClr>
                </a:solidFill>
                <a:latin typeface="+mj-lt"/>
                <a:cs typeface="Segoe UI" panose="020B0502040204020203" pitchFamily="34" charset="0"/>
              </a:rPr>
              <a:t>Educação</a:t>
            </a:r>
            <a:endParaRPr lang="nl-BE" sz="3200" b="1" dirty="0">
              <a:solidFill>
                <a:schemeClr val="bg2">
                  <a:lumMod val="50000"/>
                </a:schemeClr>
              </a:solidFill>
              <a:latin typeface="+mj-lt"/>
              <a:cs typeface="Segoe UI" panose="020B0502040204020203" pitchFamily="34" charset="0"/>
            </a:endParaRPr>
          </a:p>
        </p:txBody>
      </p:sp>
      <p:sp>
        <p:nvSpPr>
          <p:cNvPr id="15" name="Tekstvak 3"/>
          <p:cNvSpPr txBox="1"/>
          <p:nvPr/>
        </p:nvSpPr>
        <p:spPr>
          <a:xfrm>
            <a:off x="1507642" y="3285441"/>
            <a:ext cx="3085515" cy="1569660"/>
          </a:xfrm>
          <a:prstGeom prst="rect">
            <a:avLst/>
          </a:prstGeom>
          <a:noFill/>
        </p:spPr>
        <p:txBody>
          <a:bodyPr wrap="square" rtlCol="0">
            <a:spAutoFit/>
          </a:bodyPr>
          <a:lstStyle/>
          <a:p>
            <a:pPr lvl="0"/>
            <a:r>
              <a:rPr lang="en-GB" sz="3200" b="1" dirty="0" err="1" smtClean="0">
                <a:solidFill>
                  <a:schemeClr val="bg2">
                    <a:lumMod val="50000"/>
                  </a:schemeClr>
                </a:solidFill>
                <a:latin typeface="+mj-lt"/>
                <a:cs typeface="Segoe UI" panose="020B0502040204020203" pitchFamily="34" charset="0"/>
              </a:rPr>
              <a:t>Decisores</a:t>
            </a:r>
            <a:r>
              <a:rPr lang="en-GB" sz="3200" b="1" dirty="0" smtClean="0">
                <a:solidFill>
                  <a:schemeClr val="bg2">
                    <a:lumMod val="50000"/>
                  </a:schemeClr>
                </a:solidFill>
                <a:latin typeface="+mj-lt"/>
                <a:cs typeface="Segoe UI" panose="020B0502040204020203" pitchFamily="34" charset="0"/>
              </a:rPr>
              <a:t> politicos</a:t>
            </a:r>
          </a:p>
          <a:p>
            <a:pPr lvl="0"/>
            <a:endParaRPr lang="en-GB" sz="3200" b="1" dirty="0" smtClean="0">
              <a:solidFill>
                <a:schemeClr val="bg2">
                  <a:lumMod val="50000"/>
                </a:schemeClr>
              </a:solidFill>
              <a:latin typeface="+mj-lt"/>
              <a:cs typeface="Segoe UI" panose="020B0502040204020203" pitchFamily="34" charset="0"/>
            </a:endParaRPr>
          </a:p>
        </p:txBody>
      </p:sp>
    </p:spTree>
    <p:extLst>
      <p:ext uri="{BB962C8B-B14F-4D97-AF65-F5344CB8AC3E}">
        <p14:creationId xmlns:p14="http://schemas.microsoft.com/office/powerpoint/2010/main" val="2630050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0323" y="3366422"/>
            <a:ext cx="980605" cy="529103"/>
          </a:xfrm>
        </p:spPr>
      </p:pic>
      <p:pic>
        <p:nvPicPr>
          <p:cNvPr id="4" name="Picture 4" descr="\\nas.eun.org\public\Management\Projects\Future Classroom Lab\Sponsors\Acer\acer.jpg"/>
          <p:cNvPicPr>
            <a:picLocks noChangeAspect="1" noChangeArrowheads="1"/>
          </p:cNvPicPr>
          <p:nvPr/>
        </p:nvPicPr>
        <p:blipFill>
          <a:blip r:embed="rId4" cstate="print"/>
          <a:srcRect/>
          <a:stretch>
            <a:fillRect/>
          </a:stretch>
        </p:blipFill>
        <p:spPr bwMode="auto">
          <a:xfrm>
            <a:off x="3494966" y="2610344"/>
            <a:ext cx="1171717" cy="518777"/>
          </a:xfrm>
          <a:prstGeom prst="rect">
            <a:avLst/>
          </a:prstGeom>
          <a:noFill/>
          <a:ln w="9525">
            <a:noFill/>
            <a:miter lim="800000"/>
            <a:headEnd/>
            <a:tailEnd/>
          </a:ln>
        </p:spPr>
      </p:pic>
      <p:pic>
        <p:nvPicPr>
          <p:cNvPr id="5" name="Picture 25" descr="http://upload.wikimedia.org/wikipedia/fr/f/f8/Apple_chrome.png"/>
          <p:cNvPicPr>
            <a:picLocks noChangeAspect="1" noChangeArrowheads="1"/>
          </p:cNvPicPr>
          <p:nvPr/>
        </p:nvPicPr>
        <p:blipFill>
          <a:blip r:embed="rId5" cstate="print"/>
          <a:srcRect/>
          <a:stretch>
            <a:fillRect/>
          </a:stretch>
        </p:blipFill>
        <p:spPr bwMode="auto">
          <a:xfrm>
            <a:off x="3274362" y="3368125"/>
            <a:ext cx="556045" cy="679775"/>
          </a:xfrm>
          <a:prstGeom prst="rect">
            <a:avLst/>
          </a:prstGeom>
          <a:noFill/>
          <a:ln w="9525">
            <a:noFill/>
            <a:miter lim="800000"/>
            <a:headEnd/>
            <a:tailEnd/>
          </a:ln>
        </p:spPr>
      </p:pic>
      <p:pic>
        <p:nvPicPr>
          <p:cNvPr id="6" name="Picture 11" descr="http://www.brandsoftheworld.com/sites/default/files/styles/logo-thumbnail/public/0015/2967/brand.gif"/>
          <p:cNvPicPr>
            <a:picLocks noChangeAspect="1" noChangeArrowheads="1"/>
          </p:cNvPicPr>
          <p:nvPr/>
        </p:nvPicPr>
        <p:blipFill>
          <a:blip r:embed="rId6" cstate="print"/>
          <a:srcRect/>
          <a:stretch>
            <a:fillRect/>
          </a:stretch>
        </p:blipFill>
        <p:spPr bwMode="auto">
          <a:xfrm>
            <a:off x="3357834" y="4311847"/>
            <a:ext cx="871627" cy="871627"/>
          </a:xfrm>
          <a:prstGeom prst="rect">
            <a:avLst/>
          </a:prstGeom>
          <a:noFill/>
          <a:ln w="9525">
            <a:noFill/>
            <a:miter lim="800000"/>
            <a:headEnd/>
            <a:tailEnd/>
          </a:ln>
        </p:spPr>
      </p:pic>
      <p:pic>
        <p:nvPicPr>
          <p:cNvPr id="8" name="Picture 38" descr="eInstruction.com">
            <a:hlinkClick r:id="rId7" tooltip="eInstruction.com"/>
          </p:cNvPr>
          <p:cNvPicPr>
            <a:picLocks noChangeAspect="1" noChangeArrowheads="1"/>
          </p:cNvPicPr>
          <p:nvPr/>
        </p:nvPicPr>
        <p:blipFill>
          <a:blip r:embed="rId8" cstate="print"/>
          <a:srcRect/>
          <a:stretch>
            <a:fillRect/>
          </a:stretch>
        </p:blipFill>
        <p:spPr bwMode="auto">
          <a:xfrm>
            <a:off x="3199330" y="5366437"/>
            <a:ext cx="1896215" cy="411444"/>
          </a:xfrm>
          <a:prstGeom prst="rect">
            <a:avLst/>
          </a:prstGeom>
          <a:noFill/>
          <a:ln w="9525">
            <a:noFill/>
            <a:miter lim="800000"/>
            <a:headEnd/>
            <a:tailEnd/>
          </a:ln>
        </p:spPr>
      </p:pic>
      <p:pic>
        <p:nvPicPr>
          <p:cNvPr id="11" name="Picture 68" descr="http://www.league.org/league/partners/logos/LElogo.jpg"/>
          <p:cNvPicPr>
            <a:picLocks noChangeAspect="1" noChangeArrowheads="1"/>
          </p:cNvPicPr>
          <p:nvPr/>
        </p:nvPicPr>
        <p:blipFill>
          <a:blip r:embed="rId9" cstate="print"/>
          <a:srcRect/>
          <a:stretch>
            <a:fillRect/>
          </a:stretch>
        </p:blipFill>
        <p:spPr bwMode="auto">
          <a:xfrm>
            <a:off x="8853197" y="2681154"/>
            <a:ext cx="1575707" cy="377158"/>
          </a:xfrm>
          <a:prstGeom prst="rect">
            <a:avLst/>
          </a:prstGeom>
          <a:noFill/>
          <a:ln w="9525">
            <a:noFill/>
            <a:miter lim="800000"/>
            <a:headEnd/>
            <a:tailEnd/>
          </a:ln>
        </p:spPr>
      </p:pic>
      <p:pic>
        <p:nvPicPr>
          <p:cNvPr id="12" name="Picture 2" descr="\\yeswenas.eun.org\public\Management\Projects\ECB-InGenious\Logos-Presentations-Brochures\Logos sent out by partners\Intel\Intel logo.png"/>
          <p:cNvPicPr>
            <a:picLocks noChangeAspect="1" noChangeArrowheads="1"/>
          </p:cNvPicPr>
          <p:nvPr/>
        </p:nvPicPr>
        <p:blipFill>
          <a:blip r:embed="rId10" cstate="print"/>
          <a:srcRect/>
          <a:stretch>
            <a:fillRect/>
          </a:stretch>
        </p:blipFill>
        <p:spPr bwMode="auto">
          <a:xfrm>
            <a:off x="9620593" y="1509299"/>
            <a:ext cx="1081901" cy="820224"/>
          </a:xfrm>
          <a:prstGeom prst="rect">
            <a:avLst/>
          </a:prstGeom>
          <a:noFill/>
        </p:spPr>
      </p:pic>
      <p:pic>
        <p:nvPicPr>
          <p:cNvPr id="13" name="Picture 2"/>
          <p:cNvPicPr>
            <a:picLocks noChangeAspect="1" noChangeArrowheads="1"/>
          </p:cNvPicPr>
          <p:nvPr/>
        </p:nvPicPr>
        <p:blipFill>
          <a:blip r:embed="rId11" cstate="print"/>
          <a:srcRect/>
          <a:stretch>
            <a:fillRect/>
          </a:stretch>
        </p:blipFill>
        <p:spPr bwMode="auto">
          <a:xfrm>
            <a:off x="914795" y="1715119"/>
            <a:ext cx="1714326" cy="676188"/>
          </a:xfrm>
          <a:prstGeom prst="rect">
            <a:avLst/>
          </a:prstGeom>
          <a:noFill/>
          <a:ln w="9525">
            <a:noFill/>
            <a:miter lim="800000"/>
            <a:headEnd/>
            <a:tailEnd/>
          </a:ln>
        </p:spPr>
      </p:pic>
      <p:pic>
        <p:nvPicPr>
          <p:cNvPr id="15" name="Picture 4" descr="Z:\Management\Projects\Future Classroom Lab\Sponsors\PlanetPC\Planet PC®\Planet PC® JPEG\Planet PC® JPEG 150dpi\Planet PC® 150dpi.jpg"/>
          <p:cNvPicPr>
            <a:picLocks noChangeAspect="1" noChangeArrowheads="1"/>
          </p:cNvPicPr>
          <p:nvPr/>
        </p:nvPicPr>
        <p:blipFill>
          <a:blip r:embed="rId12" cstate="print"/>
          <a:srcRect/>
          <a:stretch>
            <a:fillRect/>
          </a:stretch>
        </p:blipFill>
        <p:spPr bwMode="auto">
          <a:xfrm>
            <a:off x="5788254" y="5308873"/>
            <a:ext cx="1258181" cy="5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6" name="Picture 19"/>
          <p:cNvPicPr>
            <a:picLocks noChangeAspect="1" noChangeArrowheads="1"/>
          </p:cNvPicPr>
          <p:nvPr/>
        </p:nvPicPr>
        <p:blipFill>
          <a:blip r:embed="rId13" cstate="print"/>
          <a:srcRect/>
          <a:stretch>
            <a:fillRect/>
          </a:stretch>
        </p:blipFill>
        <p:spPr bwMode="auto">
          <a:xfrm>
            <a:off x="4588395" y="3906434"/>
            <a:ext cx="1755094" cy="688721"/>
          </a:xfrm>
          <a:prstGeom prst="rect">
            <a:avLst/>
          </a:prstGeom>
          <a:noFill/>
          <a:ln w="9525">
            <a:noFill/>
            <a:miter lim="800000"/>
            <a:headEnd/>
            <a:tailEnd/>
          </a:ln>
        </p:spPr>
      </p:pic>
      <p:pic>
        <p:nvPicPr>
          <p:cNvPr id="17" name="Picture 90" descr="http://itec.eun.org/image/image_gallery?uuid=738d0c6a-d220-4420-b3d0-1f99f25e61f7&amp;groupId=10136&amp;t=1314025184675"/>
          <p:cNvPicPr>
            <a:picLocks noChangeAspect="1" noChangeArrowheads="1"/>
          </p:cNvPicPr>
          <p:nvPr/>
        </p:nvPicPr>
        <p:blipFill>
          <a:blip r:embed="rId14" cstate="print"/>
          <a:srcRect/>
          <a:stretch>
            <a:fillRect/>
          </a:stretch>
        </p:blipFill>
        <p:spPr bwMode="auto">
          <a:xfrm>
            <a:off x="5126539" y="1729427"/>
            <a:ext cx="1489246" cy="562008"/>
          </a:xfrm>
          <a:prstGeom prst="rect">
            <a:avLst/>
          </a:prstGeom>
          <a:noFill/>
          <a:ln w="9525">
            <a:noFill/>
            <a:miter lim="800000"/>
            <a:headEnd/>
            <a:tailEnd/>
          </a:ln>
        </p:spPr>
      </p:pic>
      <p:pic>
        <p:nvPicPr>
          <p:cNvPr id="8195" name="Picture 3"/>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498650" y="4318929"/>
            <a:ext cx="937486" cy="35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330048" y="1782271"/>
            <a:ext cx="1828331" cy="37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22345" y="1899744"/>
            <a:ext cx="1310273" cy="279526"/>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63884" y="3612843"/>
            <a:ext cx="1345970" cy="400259"/>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48246" y="4380847"/>
            <a:ext cx="761315" cy="428615"/>
          </a:xfrm>
          <a:prstGeom prst="rect">
            <a:avLst/>
          </a:prstGeom>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55148" y="2558188"/>
            <a:ext cx="1368065" cy="684032"/>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26539" y="2881541"/>
            <a:ext cx="938005" cy="665983"/>
          </a:xfrm>
          <a:prstGeom prst="rect">
            <a:avLst/>
          </a:prstGeom>
        </p:spPr>
      </p:pic>
      <p:pic>
        <p:nvPicPr>
          <p:cNvPr id="52226"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78493" y="2648252"/>
            <a:ext cx="1599726" cy="44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23"/>
          <a:stretch>
            <a:fillRect/>
          </a:stretch>
        </p:blipFill>
        <p:spPr>
          <a:xfrm>
            <a:off x="6702424" y="4267952"/>
            <a:ext cx="1426241" cy="635608"/>
          </a:xfrm>
          <a:prstGeom prst="rect">
            <a:avLst/>
          </a:prstGeom>
        </p:spPr>
      </p:pic>
      <p:pic>
        <p:nvPicPr>
          <p:cNvPr id="14" name="Picture 13"/>
          <p:cNvPicPr>
            <a:picLocks noChangeAspect="1"/>
          </p:cNvPicPr>
          <p:nvPr/>
        </p:nvPicPr>
        <p:blipFill>
          <a:blip r:embed="rId24"/>
          <a:stretch>
            <a:fillRect/>
          </a:stretch>
        </p:blipFill>
        <p:spPr>
          <a:xfrm>
            <a:off x="8853197" y="4832567"/>
            <a:ext cx="1188608" cy="1188608"/>
          </a:xfrm>
          <a:prstGeom prst="rect">
            <a:avLst/>
          </a:prstGeom>
        </p:spPr>
      </p:pic>
      <p:pic>
        <p:nvPicPr>
          <p:cNvPr id="18" name="Picture 17"/>
          <p:cNvPicPr>
            <a:picLocks noChangeAspect="1"/>
          </p:cNvPicPr>
          <p:nvPr/>
        </p:nvPicPr>
        <p:blipFill>
          <a:blip r:embed="rId25"/>
          <a:stretch>
            <a:fillRect/>
          </a:stretch>
        </p:blipFill>
        <p:spPr>
          <a:xfrm>
            <a:off x="7208550" y="3194861"/>
            <a:ext cx="1840230" cy="948690"/>
          </a:xfrm>
          <a:prstGeom prst="rect">
            <a:avLst/>
          </a:prstGeom>
        </p:spPr>
      </p:pic>
      <p:sp>
        <p:nvSpPr>
          <p:cNvPr id="36" name="TextBox 35"/>
          <p:cNvSpPr txBox="1"/>
          <p:nvPr/>
        </p:nvSpPr>
        <p:spPr>
          <a:xfrm>
            <a:off x="324907" y="299691"/>
            <a:ext cx="9122594" cy="646331"/>
          </a:xfrm>
          <a:prstGeom prst="rect">
            <a:avLst/>
          </a:prstGeom>
          <a:noFill/>
        </p:spPr>
        <p:txBody>
          <a:bodyPr wrap="square" rtlCol="0">
            <a:spAutoFit/>
          </a:bodyPr>
          <a:lstStyle/>
          <a:p>
            <a:r>
              <a:rPr lang="en-US" sz="3600" b="1" cap="all" dirty="0" smtClean="0">
                <a:solidFill>
                  <a:schemeClr val="accent6"/>
                </a:solidFill>
                <a:latin typeface="+mj-lt"/>
              </a:rPr>
              <a:t>Industry partners - FUTURE CLASSROOM LAB</a:t>
            </a:r>
            <a:endParaRPr lang="fr-BE" sz="3600" b="1" cap="all" dirty="0">
              <a:solidFill>
                <a:schemeClr val="accent6"/>
              </a:solidFill>
              <a:latin typeface="+mj-lt"/>
            </a:endParaRPr>
          </a:p>
        </p:txBody>
      </p:sp>
      <p:pic>
        <p:nvPicPr>
          <p:cNvPr id="24" name="Picture 23"/>
          <p:cNvPicPr>
            <a:picLocks noChangeAspect="1"/>
          </p:cNvPicPr>
          <p:nvPr/>
        </p:nvPicPr>
        <p:blipFill>
          <a:blip r:embed="rId26"/>
          <a:stretch>
            <a:fillRect/>
          </a:stretch>
        </p:blipFill>
        <p:spPr>
          <a:xfrm>
            <a:off x="1303098" y="5162523"/>
            <a:ext cx="1179550" cy="545841"/>
          </a:xfrm>
          <a:prstGeom prst="rect">
            <a:avLst/>
          </a:prstGeom>
        </p:spPr>
      </p:pic>
      <p:pic>
        <p:nvPicPr>
          <p:cNvPr id="7" name="Picture 6"/>
          <p:cNvPicPr>
            <a:picLocks noChangeAspect="1"/>
          </p:cNvPicPr>
          <p:nvPr/>
        </p:nvPicPr>
        <p:blipFill>
          <a:blip r:embed="rId27"/>
          <a:stretch>
            <a:fillRect/>
          </a:stretch>
        </p:blipFill>
        <p:spPr>
          <a:xfrm>
            <a:off x="7321826" y="4970279"/>
            <a:ext cx="1182982" cy="927128"/>
          </a:xfrm>
          <a:prstGeom prst="rect">
            <a:avLst/>
          </a:prstGeom>
        </p:spPr>
      </p:pic>
      <p:pic>
        <p:nvPicPr>
          <p:cNvPr id="35" name="Picture 1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489834" y="6033174"/>
            <a:ext cx="1562780" cy="689129"/>
          </a:xfrm>
          <a:prstGeom prst="rect">
            <a:avLst/>
          </a:prstGeom>
        </p:spPr>
      </p:pic>
    </p:spTree>
    <p:extLst>
      <p:ext uri="{BB962C8B-B14F-4D97-AF65-F5344CB8AC3E}">
        <p14:creationId xmlns:p14="http://schemas.microsoft.com/office/powerpoint/2010/main" val="95063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197"/>
                                        </p:tgtEl>
                                        <p:attrNameLst>
                                          <p:attrName>style.visibility</p:attrName>
                                        </p:attrNameLst>
                                      </p:cBhvr>
                                      <p:to>
                                        <p:strVal val="visible"/>
                                      </p:to>
                                    </p:set>
                                    <p:anim calcmode="lin" valueType="num">
                                      <p:cBhvr additive="base">
                                        <p:cTn id="19" dur="500" fill="hold"/>
                                        <p:tgtEl>
                                          <p:spTgt spid="8197"/>
                                        </p:tgtEl>
                                        <p:attrNameLst>
                                          <p:attrName>ppt_x</p:attrName>
                                        </p:attrNameLst>
                                      </p:cBhvr>
                                      <p:tavLst>
                                        <p:tav tm="0">
                                          <p:val>
                                            <p:strVal val="#ppt_x"/>
                                          </p:val>
                                        </p:tav>
                                        <p:tav tm="100000">
                                          <p:val>
                                            <p:strVal val="#ppt_x"/>
                                          </p:val>
                                        </p:tav>
                                      </p:tavLst>
                                    </p:anim>
                                    <p:anim calcmode="lin" valueType="num">
                                      <p:cBhvr additive="base">
                                        <p:cTn id="20" dur="500" fill="hold"/>
                                        <p:tgtEl>
                                          <p:spTgt spid="819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2226"/>
                                        </p:tgtEl>
                                        <p:attrNameLst>
                                          <p:attrName>style.visibility</p:attrName>
                                        </p:attrNameLst>
                                      </p:cBhvr>
                                      <p:to>
                                        <p:strVal val="visible"/>
                                      </p:to>
                                    </p:set>
                                    <p:anim calcmode="lin" valueType="num">
                                      <p:cBhvr additive="base">
                                        <p:cTn id="43" dur="500" fill="hold"/>
                                        <p:tgtEl>
                                          <p:spTgt spid="52226"/>
                                        </p:tgtEl>
                                        <p:attrNameLst>
                                          <p:attrName>ppt_x</p:attrName>
                                        </p:attrNameLst>
                                      </p:cBhvr>
                                      <p:tavLst>
                                        <p:tav tm="0">
                                          <p:val>
                                            <p:strVal val="#ppt_x"/>
                                          </p:val>
                                        </p:tav>
                                        <p:tav tm="100000">
                                          <p:val>
                                            <p:strVal val="#ppt_x"/>
                                          </p:val>
                                        </p:tav>
                                      </p:tavLst>
                                    </p:anim>
                                    <p:anim calcmode="lin" valueType="num">
                                      <p:cBhvr additive="base">
                                        <p:cTn id="44" dur="500" fill="hold"/>
                                        <p:tgtEl>
                                          <p:spTgt spid="52226"/>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500" fill="hold"/>
                                        <p:tgtEl>
                                          <p:spTgt spid="8"/>
                                        </p:tgtEl>
                                        <p:attrNameLst>
                                          <p:attrName>ppt_x</p:attrName>
                                        </p:attrNameLst>
                                      </p:cBhvr>
                                      <p:tavLst>
                                        <p:tav tm="0">
                                          <p:val>
                                            <p:strVal val="#ppt_x"/>
                                          </p:val>
                                        </p:tav>
                                        <p:tav tm="100000">
                                          <p:val>
                                            <p:strVal val="#ppt_x"/>
                                          </p:val>
                                        </p:tav>
                                      </p:tavLst>
                                    </p:anim>
                                    <p:anim calcmode="lin" valueType="num">
                                      <p:cBhvr additive="base">
                                        <p:cTn id="88" dur="500" fill="hold"/>
                                        <p:tgtEl>
                                          <p:spTgt spid="8"/>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8195"/>
                                        </p:tgtEl>
                                        <p:attrNameLst>
                                          <p:attrName>style.visibility</p:attrName>
                                        </p:attrNameLst>
                                      </p:cBhvr>
                                      <p:to>
                                        <p:strVal val="visible"/>
                                      </p:to>
                                    </p:set>
                                    <p:anim calcmode="lin" valueType="num">
                                      <p:cBhvr additive="base">
                                        <p:cTn id="99" dur="500" fill="hold"/>
                                        <p:tgtEl>
                                          <p:spTgt spid="8195"/>
                                        </p:tgtEl>
                                        <p:attrNameLst>
                                          <p:attrName>ppt_x</p:attrName>
                                        </p:attrNameLst>
                                      </p:cBhvr>
                                      <p:tavLst>
                                        <p:tav tm="0">
                                          <p:val>
                                            <p:strVal val="#ppt_x"/>
                                          </p:val>
                                        </p:tav>
                                        <p:tav tm="100000">
                                          <p:val>
                                            <p:strVal val="#ppt_x"/>
                                          </p:val>
                                        </p:tav>
                                      </p:tavLst>
                                    </p:anim>
                                    <p:anim calcmode="lin" valueType="num">
                                      <p:cBhvr additive="base">
                                        <p:cTn id="100" dur="500" fill="hold"/>
                                        <p:tgtEl>
                                          <p:spTgt spid="81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307108" y="387148"/>
            <a:ext cx="4150592" cy="4337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BE" sz="2800" dirty="0">
              <a:solidFill>
                <a:schemeClr val="bg2">
                  <a:lumMod val="25000"/>
                </a:schemeClr>
              </a:solidFill>
              <a:latin typeface="+mj-lt"/>
            </a:endParaRPr>
          </a:p>
        </p:txBody>
      </p:sp>
      <p:sp>
        <p:nvSpPr>
          <p:cNvPr id="15" name="TextBox 14"/>
          <p:cNvSpPr txBox="1"/>
          <p:nvPr/>
        </p:nvSpPr>
        <p:spPr>
          <a:xfrm>
            <a:off x="324907" y="299691"/>
            <a:ext cx="7949959" cy="584775"/>
          </a:xfrm>
          <a:prstGeom prst="rect">
            <a:avLst/>
          </a:prstGeom>
          <a:noFill/>
        </p:spPr>
        <p:txBody>
          <a:bodyPr wrap="square" rtlCol="0">
            <a:spAutoFit/>
          </a:bodyPr>
          <a:lstStyle/>
          <a:p>
            <a:r>
              <a:rPr lang="en-US" sz="3200" b="1" cap="all" dirty="0" smtClean="0">
                <a:solidFill>
                  <a:schemeClr val="accent6"/>
                </a:solidFill>
                <a:latin typeface="+mj-lt"/>
              </a:rPr>
              <a:t>TEACHERS in the future classroom lab</a:t>
            </a:r>
            <a:endParaRPr lang="fr-BE" sz="3200" b="1" cap="all" dirty="0">
              <a:solidFill>
                <a:schemeClr val="accent6"/>
              </a:solidFill>
              <a:latin typeface="+mj-lt"/>
            </a:endParaRPr>
          </a:p>
        </p:txBody>
      </p:sp>
      <p:sp>
        <p:nvSpPr>
          <p:cNvPr id="12" name="Rectangle 11"/>
          <p:cNvSpPr/>
          <p:nvPr/>
        </p:nvSpPr>
        <p:spPr>
          <a:xfrm>
            <a:off x="4261268" y="1351408"/>
            <a:ext cx="7930731" cy="4955203"/>
          </a:xfrm>
          <a:prstGeom prst="rect">
            <a:avLst/>
          </a:prstGeom>
        </p:spPr>
        <p:txBody>
          <a:bodyPr wrap="square">
            <a:spAutoFit/>
          </a:bodyPr>
          <a:lstStyle/>
          <a:p>
            <a:r>
              <a:rPr lang="en-US" sz="2800" dirty="0" err="1" smtClean="0">
                <a:solidFill>
                  <a:srgbClr val="000000"/>
                </a:solidFill>
                <a:ea typeface="MingLiU-ExtB" panose="02020500000000000000" pitchFamily="18" charset="-120"/>
              </a:rPr>
              <a:t>Apoios</a:t>
            </a:r>
            <a:r>
              <a:rPr lang="en-US" sz="2800" dirty="0" smtClean="0">
                <a:solidFill>
                  <a:srgbClr val="000000"/>
                </a:solidFill>
                <a:ea typeface="MingLiU-ExtB" panose="02020500000000000000" pitchFamily="18" charset="-120"/>
              </a:rPr>
              <a:t> para Workshops</a:t>
            </a:r>
          </a:p>
          <a:p>
            <a:endParaRPr lang="en-US" sz="2800" dirty="0">
              <a:solidFill>
                <a:srgbClr val="000000"/>
              </a:solidFill>
              <a:ea typeface="MingLiU-ExtB" panose="02020500000000000000" pitchFamily="18" charset="-120"/>
            </a:endParaRPr>
          </a:p>
          <a:p>
            <a:r>
              <a:rPr lang="en-US" sz="2800" dirty="0" smtClean="0">
                <a:solidFill>
                  <a:srgbClr val="000000"/>
                </a:solidFill>
                <a:ea typeface="MingLiU-ExtB" panose="02020500000000000000" pitchFamily="18" charset="-120"/>
              </a:rPr>
              <a:t>Erasmus + </a:t>
            </a:r>
            <a:r>
              <a:rPr lang="en-US" sz="2800" dirty="0">
                <a:solidFill>
                  <a:srgbClr val="000000"/>
                </a:solidFill>
                <a:ea typeface="MingLiU-ExtB" panose="02020500000000000000" pitchFamily="18" charset="-120"/>
              </a:rPr>
              <a:t>in-service </a:t>
            </a:r>
            <a:r>
              <a:rPr lang="en-US" sz="2800" dirty="0" smtClean="0">
                <a:solidFill>
                  <a:srgbClr val="000000"/>
                </a:solidFill>
                <a:ea typeface="MingLiU-ExtB" panose="02020500000000000000" pitchFamily="18" charset="-120"/>
              </a:rPr>
              <a:t>training  </a:t>
            </a:r>
            <a:r>
              <a:rPr lang="en-US" sz="2800" dirty="0">
                <a:solidFill>
                  <a:srgbClr val="000000"/>
                </a:solidFill>
                <a:ea typeface="MingLiU-ExtB" panose="02020500000000000000" pitchFamily="18" charset="-120"/>
              </a:rPr>
              <a:t>– </a:t>
            </a:r>
            <a:r>
              <a:rPr lang="en-US" sz="2800" dirty="0" err="1" smtClean="0">
                <a:solidFill>
                  <a:srgbClr val="000000"/>
                </a:solidFill>
                <a:ea typeface="MingLiU-ExtB" panose="02020500000000000000" pitchFamily="18" charset="-120"/>
              </a:rPr>
              <a:t>cursos</a:t>
            </a:r>
            <a:r>
              <a:rPr lang="en-US" sz="2800" dirty="0" smtClean="0">
                <a:solidFill>
                  <a:srgbClr val="000000"/>
                </a:solidFill>
                <a:ea typeface="MingLiU-ExtB" panose="02020500000000000000" pitchFamily="18" charset="-120"/>
              </a:rPr>
              <a:t> </a:t>
            </a:r>
            <a:r>
              <a:rPr lang="en-US" sz="2800" dirty="0" err="1" smtClean="0">
                <a:solidFill>
                  <a:srgbClr val="000000"/>
                </a:solidFill>
                <a:ea typeface="MingLiU-ExtB" panose="02020500000000000000" pitchFamily="18" charset="-120"/>
              </a:rPr>
              <a:t>presenciais</a:t>
            </a:r>
            <a:r>
              <a:rPr lang="en-US" sz="2800" dirty="0" smtClean="0">
                <a:solidFill>
                  <a:srgbClr val="000000"/>
                </a:solidFill>
                <a:ea typeface="MingLiU-ExtB" panose="02020500000000000000" pitchFamily="18" charset="-120"/>
              </a:rPr>
              <a:t> de 5 </a:t>
            </a:r>
            <a:r>
              <a:rPr lang="en-US" sz="2800" dirty="0" err="1" smtClean="0">
                <a:solidFill>
                  <a:srgbClr val="000000"/>
                </a:solidFill>
                <a:ea typeface="MingLiU-ExtB" panose="02020500000000000000" pitchFamily="18" charset="-120"/>
              </a:rPr>
              <a:t>dias</a:t>
            </a:r>
            <a:endParaRPr lang="en-US" sz="2800" dirty="0">
              <a:solidFill>
                <a:srgbClr val="000000"/>
              </a:solidFill>
              <a:ea typeface="MingLiU-ExtB" panose="02020500000000000000" pitchFamily="18" charset="-120"/>
            </a:endParaRPr>
          </a:p>
          <a:p>
            <a:endParaRPr lang="en-US" sz="2800" dirty="0" smtClean="0">
              <a:solidFill>
                <a:srgbClr val="000000"/>
              </a:solidFill>
              <a:ea typeface="MingLiU-ExtB" panose="02020500000000000000" pitchFamily="18" charset="-120"/>
            </a:endParaRPr>
          </a:p>
          <a:p>
            <a:r>
              <a:rPr lang="en-US" sz="2800" dirty="0" err="1" smtClean="0">
                <a:solidFill>
                  <a:srgbClr val="000000"/>
                </a:solidFill>
                <a:ea typeface="MingLiU-ExtB" panose="02020500000000000000" pitchFamily="18" charset="-120"/>
              </a:rPr>
              <a:t>eTwinning</a:t>
            </a:r>
            <a:r>
              <a:rPr lang="en-US" sz="2800" dirty="0" smtClean="0">
                <a:solidFill>
                  <a:srgbClr val="000000"/>
                </a:solidFill>
                <a:ea typeface="MingLiU-ExtB" panose="02020500000000000000" pitchFamily="18" charset="-120"/>
              </a:rPr>
              <a:t> </a:t>
            </a:r>
            <a:r>
              <a:rPr lang="en-US" sz="2800" dirty="0">
                <a:solidFill>
                  <a:srgbClr val="000000"/>
                </a:solidFill>
                <a:ea typeface="MingLiU-ExtB" panose="02020500000000000000" pitchFamily="18" charset="-120"/>
              </a:rPr>
              <a:t>training – </a:t>
            </a:r>
            <a:r>
              <a:rPr lang="en-US" sz="2800" dirty="0" err="1">
                <a:solidFill>
                  <a:srgbClr val="000000"/>
                </a:solidFill>
                <a:ea typeface="MingLiU-ExtB" panose="02020500000000000000" pitchFamily="18" charset="-120"/>
              </a:rPr>
              <a:t>cursos</a:t>
            </a:r>
            <a:r>
              <a:rPr lang="en-US" sz="2800" dirty="0">
                <a:solidFill>
                  <a:srgbClr val="000000"/>
                </a:solidFill>
                <a:ea typeface="MingLiU-ExtB" panose="02020500000000000000" pitchFamily="18" charset="-120"/>
              </a:rPr>
              <a:t> </a:t>
            </a:r>
            <a:r>
              <a:rPr lang="en-US" sz="2800" dirty="0" err="1">
                <a:solidFill>
                  <a:srgbClr val="000000"/>
                </a:solidFill>
                <a:ea typeface="MingLiU-ExtB" panose="02020500000000000000" pitchFamily="18" charset="-120"/>
              </a:rPr>
              <a:t>presenciais</a:t>
            </a:r>
            <a:r>
              <a:rPr lang="en-US" sz="2800" dirty="0">
                <a:solidFill>
                  <a:srgbClr val="000000"/>
                </a:solidFill>
                <a:ea typeface="MingLiU-ExtB" panose="02020500000000000000" pitchFamily="18" charset="-120"/>
              </a:rPr>
              <a:t> de </a:t>
            </a:r>
            <a:r>
              <a:rPr lang="en-US" sz="2800" dirty="0" smtClean="0">
                <a:solidFill>
                  <a:srgbClr val="000000"/>
                </a:solidFill>
                <a:ea typeface="MingLiU-ExtB" panose="02020500000000000000" pitchFamily="18" charset="-120"/>
              </a:rPr>
              <a:t>2 </a:t>
            </a:r>
            <a:r>
              <a:rPr lang="en-US" sz="2800" dirty="0" err="1" smtClean="0">
                <a:solidFill>
                  <a:srgbClr val="000000"/>
                </a:solidFill>
                <a:ea typeface="MingLiU-ExtB" panose="02020500000000000000" pitchFamily="18" charset="-120"/>
              </a:rPr>
              <a:t>dias</a:t>
            </a:r>
            <a:r>
              <a:rPr lang="en-US" sz="2800" dirty="0" smtClean="0">
                <a:solidFill>
                  <a:srgbClr val="000000"/>
                </a:solidFill>
                <a:ea typeface="MingLiU-ExtB" panose="02020500000000000000" pitchFamily="18" charset="-120"/>
              </a:rPr>
              <a:t>: </a:t>
            </a:r>
            <a:endParaRPr lang="en-US" sz="2800" dirty="0">
              <a:solidFill>
                <a:srgbClr val="000000"/>
              </a:solidFill>
              <a:ea typeface="MingLiU-ExtB" panose="02020500000000000000" pitchFamily="18" charset="-120"/>
            </a:endParaRPr>
          </a:p>
          <a:p>
            <a:r>
              <a:rPr lang="en-US" sz="2800" dirty="0">
                <a:solidFill>
                  <a:srgbClr val="000000"/>
                </a:solidFill>
                <a:ea typeface="MingLiU-ExtB" panose="02020500000000000000" pitchFamily="18" charset="-120"/>
              </a:rPr>
              <a:t>Collaborative projects for the future classroom, Creative use of games, 1:1 pedagogies, </a:t>
            </a:r>
            <a:r>
              <a:rPr lang="en-US" sz="2800" dirty="0" err="1">
                <a:solidFill>
                  <a:srgbClr val="000000"/>
                </a:solidFill>
                <a:ea typeface="MingLiU-ExtB" panose="02020500000000000000" pitchFamily="18" charset="-120"/>
              </a:rPr>
              <a:t>eSafety</a:t>
            </a:r>
            <a:endParaRPr lang="en-US" sz="2800" dirty="0">
              <a:solidFill>
                <a:srgbClr val="000000"/>
              </a:solidFill>
              <a:ea typeface="MingLiU-ExtB" panose="02020500000000000000" pitchFamily="18" charset="-120"/>
            </a:endParaRPr>
          </a:p>
          <a:p>
            <a:endParaRPr lang="en-US" sz="2400" dirty="0" smtClean="0">
              <a:solidFill>
                <a:srgbClr val="000000"/>
              </a:solidFill>
              <a:latin typeface="+mj-lt"/>
              <a:ea typeface="MingLiU-ExtB" panose="02020500000000000000" pitchFamily="18" charset="-120"/>
            </a:endParaRPr>
          </a:p>
          <a:p>
            <a:r>
              <a:rPr lang="en-US" sz="2400" dirty="0" smtClean="0">
                <a:solidFill>
                  <a:srgbClr val="000000"/>
                </a:solidFill>
                <a:latin typeface="+mj-lt"/>
                <a:ea typeface="MingLiU-ExtB" panose="02020500000000000000" pitchFamily="18" charset="-120"/>
              </a:rPr>
              <a:t>http</a:t>
            </a:r>
            <a:r>
              <a:rPr lang="en-US" sz="2400" dirty="0">
                <a:solidFill>
                  <a:srgbClr val="000000"/>
                </a:solidFill>
                <a:latin typeface="+mj-lt"/>
                <a:ea typeface="MingLiU-ExtB" panose="02020500000000000000" pitchFamily="18" charset="-120"/>
              </a:rPr>
              <a:t>://</a:t>
            </a:r>
            <a:r>
              <a:rPr lang="en-US" sz="4400" b="1" dirty="0">
                <a:solidFill>
                  <a:srgbClr val="0070C0"/>
                </a:solidFill>
                <a:latin typeface="+mj-lt"/>
                <a:ea typeface="MingLiU-ExtB" panose="02020500000000000000" pitchFamily="18" charset="-120"/>
              </a:rPr>
              <a:t>fcl.eun.org/training </a:t>
            </a:r>
          </a:p>
          <a:p>
            <a:endParaRPr lang="en-US" sz="2400" dirty="0" smtClean="0">
              <a:solidFill>
                <a:srgbClr val="000000"/>
              </a:solidFill>
              <a:latin typeface="+mj-lt"/>
              <a:ea typeface="MingLiU-ExtB" panose="02020500000000000000" pitchFamily="18" charset="-120"/>
            </a:endParaRPr>
          </a:p>
        </p:txBody>
      </p:sp>
      <p:pic>
        <p:nvPicPr>
          <p:cNvPr id="28" name="Picture 27"/>
          <p:cNvPicPr>
            <a:picLocks noChangeAspect="1"/>
          </p:cNvPicPr>
          <p:nvPr/>
        </p:nvPicPr>
        <p:blipFill>
          <a:blip r:embed="rId2"/>
          <a:stretch>
            <a:fillRect/>
          </a:stretch>
        </p:blipFill>
        <p:spPr>
          <a:xfrm>
            <a:off x="324900" y="1336104"/>
            <a:ext cx="2994660" cy="2971800"/>
          </a:xfrm>
          <a:prstGeom prst="rect">
            <a:avLst/>
          </a:prstGeom>
        </p:spPr>
      </p:pic>
    </p:spTree>
    <p:extLst>
      <p:ext uri="{BB962C8B-B14F-4D97-AF65-F5344CB8AC3E}">
        <p14:creationId xmlns:p14="http://schemas.microsoft.com/office/powerpoint/2010/main" val="22928417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307108" y="387148"/>
            <a:ext cx="4150592" cy="4337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BE" sz="2800" dirty="0">
              <a:solidFill>
                <a:schemeClr val="bg2">
                  <a:lumMod val="25000"/>
                </a:schemeClr>
              </a:solidFill>
              <a:latin typeface="+mj-lt"/>
            </a:endParaRPr>
          </a:p>
        </p:txBody>
      </p:sp>
      <p:pic>
        <p:nvPicPr>
          <p:cNvPr id="2" name="Picture 1"/>
          <p:cNvPicPr>
            <a:picLocks noChangeAspect="1"/>
          </p:cNvPicPr>
          <p:nvPr/>
        </p:nvPicPr>
        <p:blipFill>
          <a:blip r:embed="rId2"/>
          <a:stretch>
            <a:fillRect/>
          </a:stretch>
        </p:blipFill>
        <p:spPr>
          <a:xfrm>
            <a:off x="324908" y="3250079"/>
            <a:ext cx="1790700" cy="77152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201" t="4101" r="9515" b="19486"/>
          <a:stretch/>
        </p:blipFill>
        <p:spPr>
          <a:xfrm>
            <a:off x="-3" y="756030"/>
            <a:ext cx="12191999" cy="3962400"/>
          </a:xfrm>
          <a:prstGeom prst="rect">
            <a:avLst/>
          </a:prstGeom>
        </p:spPr>
      </p:pic>
      <p:sp>
        <p:nvSpPr>
          <p:cNvPr id="13" name="TextBox 12"/>
          <p:cNvSpPr txBox="1"/>
          <p:nvPr/>
        </p:nvSpPr>
        <p:spPr>
          <a:xfrm>
            <a:off x="449940" y="4986527"/>
            <a:ext cx="11292114" cy="1938992"/>
          </a:xfrm>
          <a:prstGeom prst="rect">
            <a:avLst/>
          </a:prstGeom>
          <a:noFill/>
        </p:spPr>
        <p:txBody>
          <a:bodyPr wrap="square" rtlCol="0">
            <a:spAutoFit/>
          </a:bodyPr>
          <a:lstStyle/>
          <a:p>
            <a:endParaRPr lang="en-GB" sz="2400" dirty="0" smtClean="0">
              <a:latin typeface="+mj-lt"/>
            </a:endParaRPr>
          </a:p>
          <a:p>
            <a:r>
              <a:rPr lang="en-GB" sz="2400" dirty="0" err="1" smtClean="0">
                <a:latin typeface="+mj-lt"/>
              </a:rPr>
              <a:t>Plataforma</a:t>
            </a:r>
            <a:r>
              <a:rPr lang="en-GB" sz="2400" dirty="0" smtClean="0">
                <a:latin typeface="+mj-lt"/>
              </a:rPr>
              <a:t> de </a:t>
            </a:r>
            <a:r>
              <a:rPr lang="en-GB" sz="2400" dirty="0" err="1" smtClean="0">
                <a:latin typeface="+mj-lt"/>
              </a:rPr>
              <a:t>suporte</a:t>
            </a:r>
            <a:r>
              <a:rPr lang="en-GB" sz="2400" dirty="0" smtClean="0">
                <a:latin typeface="+mj-lt"/>
              </a:rPr>
              <a:t> online </a:t>
            </a:r>
            <a:r>
              <a:rPr lang="en-GB" sz="2400" dirty="0" err="1" smtClean="0">
                <a:latin typeface="+mj-lt"/>
              </a:rPr>
              <a:t>ao</a:t>
            </a:r>
            <a:r>
              <a:rPr lang="en-GB" sz="2400" dirty="0" smtClean="0">
                <a:latin typeface="+mj-lt"/>
              </a:rPr>
              <a:t> </a:t>
            </a:r>
            <a:r>
              <a:rPr lang="en-GB" sz="2400" dirty="0" err="1" smtClean="0">
                <a:latin typeface="+mj-lt"/>
              </a:rPr>
              <a:t>desenvolimento</a:t>
            </a:r>
            <a:r>
              <a:rPr lang="en-GB" sz="2400" dirty="0" smtClean="0">
                <a:latin typeface="+mj-lt"/>
              </a:rPr>
              <a:t> </a:t>
            </a:r>
            <a:r>
              <a:rPr lang="en-GB" sz="2400" dirty="0" err="1" smtClean="0">
                <a:latin typeface="+mj-lt"/>
              </a:rPr>
              <a:t>profissional</a:t>
            </a:r>
            <a:r>
              <a:rPr lang="en-GB" sz="2400" dirty="0" smtClean="0">
                <a:latin typeface="+mj-lt"/>
              </a:rPr>
              <a:t> </a:t>
            </a:r>
            <a:r>
              <a:rPr lang="en-GB" sz="2400" dirty="0" err="1" smtClean="0">
                <a:latin typeface="+mj-lt"/>
              </a:rPr>
              <a:t>docente</a:t>
            </a:r>
            <a:r>
              <a:rPr lang="en-GB" sz="2400" dirty="0" smtClean="0">
                <a:latin typeface="+mj-lt"/>
              </a:rPr>
              <a:t>: E-learning</a:t>
            </a:r>
            <a:endParaRPr lang="en-US" sz="1000" dirty="0" smtClean="0">
              <a:latin typeface="+mj-lt"/>
            </a:endParaRPr>
          </a:p>
          <a:p>
            <a:pPr marL="342900" indent="-342900">
              <a:buFont typeface="Arial" panose="020B0604020202020204" pitchFamily="34" charset="0"/>
              <a:buChar char="•"/>
            </a:pPr>
            <a:r>
              <a:rPr lang="en-US" sz="2400" b="1" dirty="0" smtClean="0">
                <a:solidFill>
                  <a:schemeClr val="accent5"/>
                </a:solidFill>
                <a:latin typeface="+mj-lt"/>
              </a:rPr>
              <a:t>Innovative Practices for Engaging STEM Teaching</a:t>
            </a:r>
            <a:r>
              <a:rPr lang="en-US" sz="2400" dirty="0" smtClean="0">
                <a:latin typeface="+mj-lt"/>
              </a:rPr>
              <a:t>:</a:t>
            </a:r>
            <a:r>
              <a:rPr lang="en-US" sz="2400" dirty="0" smtClean="0">
                <a:solidFill>
                  <a:schemeClr val="accent5"/>
                </a:solidFill>
                <a:latin typeface="+mj-lt"/>
              </a:rPr>
              <a:t> </a:t>
            </a:r>
            <a:r>
              <a:rPr lang="en-US" sz="2400" dirty="0" smtClean="0">
                <a:latin typeface="+mj-lt"/>
              </a:rPr>
              <a:t>8 </a:t>
            </a:r>
            <a:r>
              <a:rPr lang="en-US" sz="2400" dirty="0" err="1" smtClean="0">
                <a:latin typeface="+mj-lt"/>
              </a:rPr>
              <a:t>semanas</a:t>
            </a:r>
            <a:r>
              <a:rPr lang="en-US" sz="2400" dirty="0" smtClean="0">
                <a:latin typeface="+mj-lt"/>
              </a:rPr>
              <a:t> | 2</a:t>
            </a:r>
            <a:r>
              <a:rPr lang="en-US" sz="1400" dirty="0" smtClean="0">
                <a:latin typeface="+mj-lt"/>
              </a:rPr>
              <a:t>nd</a:t>
            </a:r>
            <a:r>
              <a:rPr lang="en-US" sz="2400" dirty="0" smtClean="0">
                <a:latin typeface="+mj-lt"/>
              </a:rPr>
              <a:t> Round, 18</a:t>
            </a:r>
            <a:r>
              <a:rPr lang="en-US" sz="2400" baseline="30000" dirty="0" smtClean="0">
                <a:latin typeface="+mj-lt"/>
              </a:rPr>
              <a:t> </a:t>
            </a:r>
            <a:r>
              <a:rPr lang="en-US" sz="2400" dirty="0" smtClean="0">
                <a:latin typeface="+mj-lt"/>
              </a:rPr>
              <a:t> Agosto</a:t>
            </a:r>
          </a:p>
          <a:p>
            <a:pPr marL="342900" indent="-342900">
              <a:buFont typeface="Arial" panose="020B0604020202020204" pitchFamily="34" charset="0"/>
              <a:buChar char="•"/>
            </a:pPr>
            <a:r>
              <a:rPr lang="en-US" sz="2400" b="1" dirty="0" smtClean="0">
                <a:solidFill>
                  <a:schemeClr val="accent5"/>
                </a:solidFill>
                <a:latin typeface="+mj-lt"/>
              </a:rPr>
              <a:t>Future Classroom Scenarios</a:t>
            </a:r>
            <a:r>
              <a:rPr lang="en-US" sz="2400" dirty="0" smtClean="0">
                <a:latin typeface="+mj-lt"/>
              </a:rPr>
              <a:t>: 6 </a:t>
            </a:r>
            <a:r>
              <a:rPr lang="en-US" sz="2400" dirty="0" err="1" smtClean="0">
                <a:latin typeface="+mj-lt"/>
              </a:rPr>
              <a:t>semanas</a:t>
            </a:r>
            <a:r>
              <a:rPr lang="en-US" sz="2400" dirty="0" smtClean="0">
                <a:latin typeface="+mj-lt"/>
              </a:rPr>
              <a:t> | 2</a:t>
            </a:r>
            <a:r>
              <a:rPr lang="en-US" sz="1400" dirty="0" smtClean="0">
                <a:latin typeface="+mj-lt"/>
              </a:rPr>
              <a:t>nd</a:t>
            </a:r>
            <a:r>
              <a:rPr lang="en-US" sz="2400" dirty="0" smtClean="0">
                <a:latin typeface="+mj-lt"/>
              </a:rPr>
              <a:t> Round, 28  </a:t>
            </a:r>
            <a:r>
              <a:rPr lang="en-US" sz="2400" dirty="0" err="1" smtClean="0">
                <a:latin typeface="+mj-lt"/>
              </a:rPr>
              <a:t>Julho</a:t>
            </a:r>
            <a:r>
              <a:rPr lang="en-US" sz="2400" dirty="0" smtClean="0">
                <a:latin typeface="+mj-lt"/>
              </a:rPr>
              <a:t> </a:t>
            </a:r>
          </a:p>
          <a:p>
            <a:pPr algn="ctr"/>
            <a:r>
              <a:rPr lang="en-US" sz="2400" b="1" dirty="0" smtClean="0">
                <a:solidFill>
                  <a:schemeClr val="accent5"/>
                </a:solidFill>
                <a:latin typeface="+mj-lt"/>
              </a:rPr>
              <a:t> </a:t>
            </a:r>
            <a:endParaRPr lang="fr-BE" sz="2400" b="1" dirty="0">
              <a:solidFill>
                <a:schemeClr val="accent5"/>
              </a:solidFill>
              <a:latin typeface="+mj-lt"/>
            </a:endParaRPr>
          </a:p>
        </p:txBody>
      </p:sp>
      <p:sp>
        <p:nvSpPr>
          <p:cNvPr id="16" name="Rectangle 15"/>
          <p:cNvSpPr/>
          <p:nvPr/>
        </p:nvSpPr>
        <p:spPr>
          <a:xfrm>
            <a:off x="6491403" y="745671"/>
            <a:ext cx="5700593" cy="296416"/>
          </a:xfrm>
          <a:prstGeom prst="rect">
            <a:avLst/>
          </a:prstGeom>
          <a:solidFill>
            <a:schemeClr val="bg2">
              <a:lumMod val="2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j-lt"/>
              </a:rPr>
              <a:t>Free online CPD courses for teachers</a:t>
            </a:r>
          </a:p>
        </p:txBody>
      </p:sp>
      <p:sp>
        <p:nvSpPr>
          <p:cNvPr id="24" name="TextBox 14"/>
          <p:cNvSpPr txBox="1"/>
          <p:nvPr/>
        </p:nvSpPr>
        <p:spPr>
          <a:xfrm>
            <a:off x="134406" y="182693"/>
            <a:ext cx="6856942" cy="584775"/>
          </a:xfrm>
          <a:prstGeom prst="rect">
            <a:avLst/>
          </a:prstGeom>
          <a:noFill/>
        </p:spPr>
        <p:txBody>
          <a:bodyPr wrap="square" rtlCol="0">
            <a:spAutoFit/>
          </a:bodyPr>
          <a:lstStyle/>
          <a:p>
            <a:r>
              <a:rPr lang="en-US" sz="3200" b="1" cap="all" dirty="0" smtClean="0">
                <a:solidFill>
                  <a:schemeClr val="accent6"/>
                </a:solidFill>
                <a:latin typeface="+mj-lt"/>
              </a:rPr>
              <a:t>EUROPEAN SCHOOLNET ACADEMY</a:t>
            </a:r>
            <a:endParaRPr lang="fr-BE" sz="3200" b="1" cap="all" dirty="0">
              <a:solidFill>
                <a:schemeClr val="accent6"/>
              </a:solidFill>
              <a:latin typeface="+mj-lt"/>
            </a:endParaRPr>
          </a:p>
        </p:txBody>
      </p:sp>
    </p:spTree>
    <p:extLst>
      <p:ext uri="{BB962C8B-B14F-4D97-AF65-F5344CB8AC3E}">
        <p14:creationId xmlns:p14="http://schemas.microsoft.com/office/powerpoint/2010/main" val="19963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sz="quarter" idx="4294967295"/>
          </p:nvPr>
        </p:nvSpPr>
        <p:spPr>
          <a:xfrm>
            <a:off x="2372007" y="764804"/>
            <a:ext cx="9261696" cy="2016125"/>
          </a:xfrm>
        </p:spPr>
        <p:txBody>
          <a:bodyPr>
            <a:normAutofit/>
          </a:bodyPr>
          <a:lstStyle/>
          <a:p>
            <a:r>
              <a:rPr lang="en-US" sz="2400" dirty="0" err="1" smtClean="0"/>
              <a:t>Organizado</a:t>
            </a:r>
            <a:r>
              <a:rPr lang="en-US" sz="2400" dirty="0" smtClean="0"/>
              <a:t> </a:t>
            </a:r>
            <a:r>
              <a:rPr lang="en-US" sz="2400" dirty="0" err="1" smtClean="0"/>
              <a:t>em</a:t>
            </a:r>
            <a:r>
              <a:rPr lang="en-US" sz="2400" dirty="0" smtClean="0"/>
              <a:t> </a:t>
            </a:r>
            <a:r>
              <a:rPr lang="en-US" sz="3200" b="1" dirty="0" smtClean="0">
                <a:solidFill>
                  <a:schemeClr val="accent6"/>
                </a:solidFill>
              </a:rPr>
              <a:t>5 </a:t>
            </a:r>
            <a:r>
              <a:rPr lang="en-US" sz="3200" b="1" dirty="0" err="1" smtClean="0">
                <a:solidFill>
                  <a:schemeClr val="accent6"/>
                </a:solidFill>
              </a:rPr>
              <a:t>ciclos</a:t>
            </a:r>
            <a:r>
              <a:rPr lang="en-US" sz="3200" b="1" dirty="0" smtClean="0">
                <a:solidFill>
                  <a:schemeClr val="accent6"/>
                </a:solidFill>
              </a:rPr>
              <a:t> de </a:t>
            </a:r>
            <a:r>
              <a:rPr lang="en-US" sz="3200" b="1" dirty="0" err="1" smtClean="0">
                <a:solidFill>
                  <a:schemeClr val="accent6"/>
                </a:solidFill>
              </a:rPr>
              <a:t>pilotagem</a:t>
            </a:r>
            <a:endParaRPr lang="en-US" sz="2400" b="1" dirty="0" smtClean="0">
              <a:solidFill>
                <a:schemeClr val="accent6"/>
              </a:solidFill>
            </a:endParaRPr>
          </a:p>
          <a:p>
            <a:r>
              <a:rPr lang="en-US" sz="2400" dirty="0" err="1" smtClean="0"/>
              <a:t>Implementação</a:t>
            </a:r>
            <a:r>
              <a:rPr lang="en-US" sz="2400" dirty="0" smtClean="0"/>
              <a:t> </a:t>
            </a:r>
            <a:r>
              <a:rPr lang="en-US" sz="2400" dirty="0" err="1" smtClean="0"/>
              <a:t>em</a:t>
            </a:r>
            <a:r>
              <a:rPr lang="en-US" sz="2400" dirty="0" smtClean="0"/>
              <a:t> </a:t>
            </a:r>
            <a:r>
              <a:rPr lang="en-US" sz="2400" dirty="0" err="1" smtClean="0"/>
              <a:t>salas</a:t>
            </a:r>
            <a:r>
              <a:rPr lang="en-US" sz="2400" dirty="0" smtClean="0"/>
              <a:t> de aula de 18 </a:t>
            </a:r>
            <a:r>
              <a:rPr lang="en-US" sz="2400" dirty="0" err="1" smtClean="0"/>
              <a:t>países</a:t>
            </a:r>
            <a:r>
              <a:rPr lang="en-US" sz="2400" dirty="0" smtClean="0"/>
              <a:t> de </a:t>
            </a:r>
            <a:r>
              <a:rPr lang="en-US" b="1" i="1" u="sng" dirty="0" smtClean="0">
                <a:solidFill>
                  <a:schemeClr val="accent6"/>
                </a:solidFill>
              </a:rPr>
              <a:t>learning activities</a:t>
            </a:r>
          </a:p>
          <a:p>
            <a:pPr marL="0" indent="0">
              <a:buNone/>
            </a:pPr>
            <a:endParaRPr lang="en-US" i="1" dirty="0"/>
          </a:p>
        </p:txBody>
      </p:sp>
      <p:sp>
        <p:nvSpPr>
          <p:cNvPr id="4" name="CaixaDeTexto 3"/>
          <p:cNvSpPr txBox="1"/>
          <p:nvPr/>
        </p:nvSpPr>
        <p:spPr>
          <a:xfrm>
            <a:off x="4895867" y="4134979"/>
            <a:ext cx="6336704" cy="1569660"/>
          </a:xfrm>
          <a:prstGeom prst="rect">
            <a:avLst/>
          </a:prstGeom>
          <a:noFill/>
          <a:ln>
            <a:solidFill>
              <a:srgbClr val="002060"/>
            </a:solidFill>
          </a:ln>
        </p:spPr>
        <p:txBody>
          <a:bodyPr wrap="square" rtlCol="0">
            <a:spAutoFit/>
          </a:bodyPr>
          <a:lstStyle/>
          <a:p>
            <a:pPr algn="just"/>
            <a:r>
              <a:rPr lang="en-US" sz="2400" dirty="0" err="1" smtClean="0"/>
              <a:t>Baseados</a:t>
            </a:r>
            <a:r>
              <a:rPr lang="en-US" sz="2400" dirty="0" smtClean="0"/>
              <a:t> </a:t>
            </a:r>
            <a:r>
              <a:rPr lang="en-US" sz="2400" dirty="0" err="1" smtClean="0"/>
              <a:t>em</a:t>
            </a:r>
            <a:r>
              <a:rPr lang="en-US" sz="2400" dirty="0" smtClean="0"/>
              <a:t> </a:t>
            </a:r>
            <a:r>
              <a:rPr lang="en-US" sz="2400" dirty="0" err="1" smtClean="0"/>
              <a:t>cenários</a:t>
            </a:r>
            <a:r>
              <a:rPr lang="en-US" sz="2400" dirty="0" smtClean="0"/>
              <a:t> </a:t>
            </a:r>
            <a:r>
              <a:rPr lang="en-US" sz="2400" dirty="0" err="1" smtClean="0"/>
              <a:t>flexíveis</a:t>
            </a:r>
            <a:r>
              <a:rPr lang="en-US" sz="2400" dirty="0" smtClean="0"/>
              <a:t>, e </a:t>
            </a:r>
            <a:r>
              <a:rPr lang="en-US" sz="2400" dirty="0" err="1" smtClean="0"/>
              <a:t>passíveis</a:t>
            </a:r>
            <a:r>
              <a:rPr lang="en-US" sz="2400" dirty="0" smtClean="0"/>
              <a:t> de </a:t>
            </a:r>
            <a:r>
              <a:rPr lang="en-US" sz="2400" dirty="0" err="1" smtClean="0"/>
              <a:t>serem</a:t>
            </a:r>
            <a:r>
              <a:rPr lang="en-US" sz="2400" dirty="0" smtClean="0"/>
              <a:t> </a:t>
            </a:r>
            <a:r>
              <a:rPr lang="en-US" sz="2400" dirty="0" err="1" smtClean="0"/>
              <a:t>integrados</a:t>
            </a:r>
            <a:r>
              <a:rPr lang="en-US" sz="2400" dirty="0" smtClean="0"/>
              <a:t> </a:t>
            </a:r>
            <a:r>
              <a:rPr lang="en-US" sz="2400" dirty="0" err="1" smtClean="0"/>
              <a:t>pelos</a:t>
            </a:r>
            <a:r>
              <a:rPr lang="en-US" sz="2400" dirty="0" smtClean="0"/>
              <a:t> </a:t>
            </a:r>
            <a:r>
              <a:rPr lang="en-US" sz="2400" dirty="0" err="1" smtClean="0"/>
              <a:t>professores</a:t>
            </a:r>
            <a:r>
              <a:rPr lang="en-US" sz="2400" dirty="0" smtClean="0"/>
              <a:t> </a:t>
            </a:r>
            <a:r>
              <a:rPr lang="en-US" sz="2400" dirty="0" err="1" smtClean="0"/>
              <a:t>nas</a:t>
            </a:r>
            <a:r>
              <a:rPr lang="en-US" sz="2400" dirty="0" smtClean="0"/>
              <a:t> </a:t>
            </a:r>
            <a:r>
              <a:rPr lang="en-US" sz="2400" dirty="0" err="1" smtClean="0"/>
              <a:t>suas</a:t>
            </a:r>
            <a:r>
              <a:rPr lang="en-US" sz="2400" dirty="0" smtClean="0"/>
              <a:t> </a:t>
            </a:r>
            <a:r>
              <a:rPr lang="en-US" sz="2400" dirty="0" err="1" smtClean="0"/>
              <a:t>disciplinas</a:t>
            </a:r>
            <a:r>
              <a:rPr lang="en-US" sz="2400" dirty="0" smtClean="0"/>
              <a:t>, </a:t>
            </a:r>
            <a:r>
              <a:rPr lang="en-US" sz="2400" dirty="0" err="1" smtClean="0"/>
              <a:t>ajustando</a:t>
            </a:r>
            <a:r>
              <a:rPr lang="en-US" sz="2400" dirty="0" smtClean="0"/>
              <a:t> </a:t>
            </a:r>
            <a:r>
              <a:rPr lang="en-US" sz="2400" dirty="0" err="1" smtClean="0"/>
              <a:t>recursos</a:t>
            </a:r>
            <a:r>
              <a:rPr lang="en-US" sz="2400" dirty="0" smtClean="0"/>
              <a:t>, </a:t>
            </a:r>
            <a:r>
              <a:rPr lang="en-US" sz="2400" dirty="0" err="1" smtClean="0"/>
              <a:t>objetivos</a:t>
            </a:r>
            <a:r>
              <a:rPr lang="en-US" sz="2400" dirty="0" smtClean="0"/>
              <a:t>, </a:t>
            </a:r>
            <a:r>
              <a:rPr lang="en-US" sz="2400" dirty="0" err="1" smtClean="0"/>
              <a:t>contextos</a:t>
            </a:r>
            <a:r>
              <a:rPr lang="en-US" sz="2400" dirty="0" smtClean="0"/>
              <a:t> e </a:t>
            </a:r>
            <a:r>
              <a:rPr lang="en-US" sz="2400" dirty="0" err="1" smtClean="0"/>
              <a:t>produtos</a:t>
            </a:r>
            <a:r>
              <a:rPr lang="en-US" sz="2400" dirty="0" smtClean="0"/>
              <a:t>. </a:t>
            </a:r>
            <a:endParaRPr lang="en-US" sz="2400" i="1" dirty="0" smtClean="0"/>
          </a:p>
        </p:txBody>
      </p:sp>
      <p:cxnSp>
        <p:nvCxnSpPr>
          <p:cNvPr id="6" name="Conexão recta unidireccional 5"/>
          <p:cNvCxnSpPr/>
          <p:nvPr/>
        </p:nvCxnSpPr>
        <p:spPr>
          <a:xfrm>
            <a:off x="4631821" y="1956987"/>
            <a:ext cx="3432398" cy="1881094"/>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27196">
            <a:off x="-1499168" y="976353"/>
            <a:ext cx="4572924" cy="6317253"/>
          </a:xfrm>
          <a:prstGeom prst="rect">
            <a:avLst/>
          </a:prstGeom>
        </p:spPr>
      </p:pic>
    </p:spTree>
    <p:extLst>
      <p:ext uri="{BB962C8B-B14F-4D97-AF65-F5344CB8AC3E}">
        <p14:creationId xmlns:p14="http://schemas.microsoft.com/office/powerpoint/2010/main" val="36718830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7057039" y="5024188"/>
            <a:ext cx="4503774" cy="1136667"/>
          </a:xfrm>
          <a:prstGeom prst="rect">
            <a:avLst/>
          </a:prstGeom>
        </p:spPr>
      </p:pic>
      <p:sp>
        <p:nvSpPr>
          <p:cNvPr id="12" name="TextBox 11"/>
          <p:cNvSpPr txBox="1"/>
          <p:nvPr/>
        </p:nvSpPr>
        <p:spPr>
          <a:xfrm>
            <a:off x="324908" y="1393110"/>
            <a:ext cx="7104592" cy="4832092"/>
          </a:xfrm>
          <a:prstGeom prst="rect">
            <a:avLst/>
          </a:prstGeom>
          <a:noFill/>
        </p:spPr>
        <p:txBody>
          <a:bodyPr wrap="square" rtlCol="0">
            <a:spAutoFit/>
          </a:bodyPr>
          <a:lstStyle/>
          <a:p>
            <a:r>
              <a:rPr lang="en-GB" sz="2800" smtClean="0">
                <a:latin typeface="+mj-lt"/>
              </a:rPr>
              <a:t>Games in Schools</a:t>
            </a:r>
          </a:p>
          <a:p>
            <a:endParaRPr lang="en-GB" sz="2800">
              <a:latin typeface="+mj-lt"/>
            </a:endParaRPr>
          </a:p>
          <a:p>
            <a:r>
              <a:rPr lang="en-GB" sz="2800" smtClean="0">
                <a:latin typeface="+mj-lt"/>
              </a:rPr>
              <a:t>Teaching and Learning 21</a:t>
            </a:r>
            <a:r>
              <a:rPr lang="en-GB" sz="2800" baseline="30000" smtClean="0">
                <a:latin typeface="+mj-lt"/>
              </a:rPr>
              <a:t>st</a:t>
            </a:r>
            <a:r>
              <a:rPr lang="en-GB" sz="2800" smtClean="0">
                <a:latin typeface="+mj-lt"/>
              </a:rPr>
              <a:t> Century Skills</a:t>
            </a:r>
          </a:p>
          <a:p>
            <a:endParaRPr lang="en-GB" sz="2800">
              <a:latin typeface="+mj-lt"/>
            </a:endParaRPr>
          </a:p>
          <a:p>
            <a:r>
              <a:rPr lang="en-GB" sz="2800" smtClean="0">
                <a:latin typeface="+mj-lt"/>
              </a:rPr>
              <a:t>Using Tablets in Schools</a:t>
            </a:r>
          </a:p>
          <a:p>
            <a:endParaRPr lang="en-GB" sz="2800">
              <a:latin typeface="+mj-lt"/>
            </a:endParaRPr>
          </a:p>
          <a:p>
            <a:r>
              <a:rPr lang="en-GB" sz="2800">
                <a:latin typeface="+mj-lt"/>
              </a:rPr>
              <a:t>Teaching Creative </a:t>
            </a:r>
            <a:r>
              <a:rPr lang="en-GB" sz="2800" smtClean="0">
                <a:latin typeface="+mj-lt"/>
              </a:rPr>
              <a:t>Thinking</a:t>
            </a:r>
          </a:p>
          <a:p>
            <a:endParaRPr lang="en-GB" sz="2800">
              <a:latin typeface="+mj-lt"/>
            </a:endParaRPr>
          </a:p>
          <a:p>
            <a:r>
              <a:rPr lang="en-GB" sz="2800" smtClean="0">
                <a:latin typeface="+mj-lt"/>
              </a:rPr>
              <a:t>Computer </a:t>
            </a:r>
            <a:r>
              <a:rPr lang="en-GB" sz="2800">
                <a:latin typeface="+mj-lt"/>
              </a:rPr>
              <a:t>Science at Secondary Schools</a:t>
            </a:r>
          </a:p>
          <a:p>
            <a:endParaRPr lang="en-GB" sz="2800">
              <a:latin typeface="+mj-lt"/>
            </a:endParaRPr>
          </a:p>
          <a:p>
            <a:r>
              <a:rPr lang="en-GB" sz="2800">
                <a:latin typeface="+mj-lt"/>
              </a:rPr>
              <a:t>Computer Science at Primary </a:t>
            </a:r>
            <a:r>
              <a:rPr lang="en-GB" sz="2800" smtClean="0">
                <a:latin typeface="+mj-lt"/>
              </a:rPr>
              <a:t>Schools</a:t>
            </a:r>
            <a:endParaRPr lang="en-GB" sz="2800">
              <a:latin typeface="+mj-lt"/>
            </a:endParaRPr>
          </a:p>
        </p:txBody>
      </p:sp>
      <p:sp>
        <p:nvSpPr>
          <p:cNvPr id="14" name="Subtitle 2"/>
          <p:cNvSpPr txBox="1">
            <a:spLocks/>
          </p:cNvSpPr>
          <p:nvPr/>
        </p:nvSpPr>
        <p:spPr>
          <a:xfrm>
            <a:off x="307108" y="387148"/>
            <a:ext cx="4150592" cy="4337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BE" sz="2800" dirty="0">
              <a:solidFill>
                <a:schemeClr val="bg2">
                  <a:lumMod val="25000"/>
                </a:schemeClr>
              </a:solidFill>
              <a:latin typeface="+mj-lt"/>
            </a:endParaRPr>
          </a:p>
        </p:txBody>
      </p:sp>
      <p:sp>
        <p:nvSpPr>
          <p:cNvPr id="15" name="TextBox 14"/>
          <p:cNvSpPr txBox="1"/>
          <p:nvPr/>
        </p:nvSpPr>
        <p:spPr>
          <a:xfrm>
            <a:off x="324906" y="299691"/>
            <a:ext cx="9314393" cy="584775"/>
          </a:xfrm>
          <a:prstGeom prst="rect">
            <a:avLst/>
          </a:prstGeom>
          <a:noFill/>
        </p:spPr>
        <p:txBody>
          <a:bodyPr wrap="square" rtlCol="0">
            <a:spAutoFit/>
          </a:bodyPr>
          <a:lstStyle/>
          <a:p>
            <a:r>
              <a:rPr lang="en-US" sz="3200" b="1" cap="all" dirty="0" err="1" smtClean="0">
                <a:solidFill>
                  <a:schemeClr val="accent6"/>
                </a:solidFill>
                <a:latin typeface="+mj-lt"/>
              </a:rPr>
              <a:t>Cursos</a:t>
            </a:r>
            <a:r>
              <a:rPr lang="en-US" sz="3200" b="1" cap="all" dirty="0" smtClean="0">
                <a:solidFill>
                  <a:schemeClr val="accent6"/>
                </a:solidFill>
                <a:latin typeface="+mj-lt"/>
              </a:rPr>
              <a:t> a </a:t>
            </a:r>
            <a:r>
              <a:rPr lang="en-US" sz="3200" b="1" cap="all" dirty="0" err="1" smtClean="0">
                <a:solidFill>
                  <a:schemeClr val="accent6"/>
                </a:solidFill>
                <a:latin typeface="+mj-lt"/>
              </a:rPr>
              <a:t>desenvolver</a:t>
            </a:r>
            <a:r>
              <a:rPr lang="en-US" sz="3200" b="1" cap="all" dirty="0" smtClean="0">
                <a:solidFill>
                  <a:schemeClr val="accent6"/>
                </a:solidFill>
                <a:latin typeface="+mj-lt"/>
              </a:rPr>
              <a:t> </a:t>
            </a:r>
            <a:r>
              <a:rPr lang="en-US" sz="3200" b="1" cap="all" dirty="0" err="1" smtClean="0">
                <a:solidFill>
                  <a:schemeClr val="accent6"/>
                </a:solidFill>
                <a:latin typeface="+mj-lt"/>
              </a:rPr>
              <a:t>brevemente</a:t>
            </a:r>
            <a:endParaRPr lang="fr-BE" sz="3200" b="1" cap="all" dirty="0">
              <a:solidFill>
                <a:schemeClr val="accent6"/>
              </a:solidFill>
              <a:latin typeface="+mj-lt"/>
            </a:endParaRPr>
          </a:p>
        </p:txBody>
      </p:sp>
      <p:pic>
        <p:nvPicPr>
          <p:cNvPr id="13" name="Picture 12"/>
          <p:cNvPicPr>
            <a:picLocks noChangeAspect="1"/>
          </p:cNvPicPr>
          <p:nvPr/>
        </p:nvPicPr>
        <p:blipFill>
          <a:blip r:embed="rId3"/>
          <a:stretch>
            <a:fillRect/>
          </a:stretch>
        </p:blipFill>
        <p:spPr>
          <a:xfrm>
            <a:off x="7648045" y="1386120"/>
            <a:ext cx="1057275" cy="1038225"/>
          </a:xfrm>
          <a:prstGeom prst="rect">
            <a:avLst/>
          </a:prstGeom>
        </p:spPr>
      </p:pic>
      <p:pic>
        <p:nvPicPr>
          <p:cNvPr id="16" name="Picture 15"/>
          <p:cNvPicPr>
            <a:picLocks noChangeAspect="1"/>
          </p:cNvPicPr>
          <p:nvPr/>
        </p:nvPicPr>
        <p:blipFill>
          <a:blip r:embed="rId4"/>
          <a:stretch>
            <a:fillRect/>
          </a:stretch>
        </p:blipFill>
        <p:spPr>
          <a:xfrm>
            <a:off x="9460000" y="1571857"/>
            <a:ext cx="2476500" cy="666750"/>
          </a:xfrm>
          <a:prstGeom prst="rect">
            <a:avLst/>
          </a:prstGeom>
        </p:spPr>
      </p:pic>
      <p:pic>
        <p:nvPicPr>
          <p:cNvPr id="17" name="Picture 16"/>
          <p:cNvPicPr>
            <a:picLocks noChangeAspect="1"/>
          </p:cNvPicPr>
          <p:nvPr/>
        </p:nvPicPr>
        <p:blipFill>
          <a:blip r:embed="rId5"/>
          <a:stretch>
            <a:fillRect/>
          </a:stretch>
        </p:blipFill>
        <p:spPr>
          <a:xfrm>
            <a:off x="9960613" y="3022151"/>
            <a:ext cx="1600200" cy="1447800"/>
          </a:xfrm>
          <a:prstGeom prst="rect">
            <a:avLst/>
          </a:prstGeom>
        </p:spPr>
      </p:pic>
      <p:pic>
        <p:nvPicPr>
          <p:cNvPr id="18" name="Picture 17"/>
          <p:cNvPicPr>
            <a:picLocks noChangeAspect="1"/>
          </p:cNvPicPr>
          <p:nvPr/>
        </p:nvPicPr>
        <p:blipFill>
          <a:blip r:embed="rId6"/>
          <a:stretch>
            <a:fillRect/>
          </a:stretch>
        </p:blipFill>
        <p:spPr>
          <a:xfrm>
            <a:off x="7395232" y="3227134"/>
            <a:ext cx="1787972" cy="1164044"/>
          </a:xfrm>
          <a:prstGeom prst="rect">
            <a:avLst/>
          </a:prstGeom>
        </p:spPr>
      </p:pic>
    </p:spTree>
    <p:extLst>
      <p:ext uri="{BB962C8B-B14F-4D97-AF65-F5344CB8AC3E}">
        <p14:creationId xmlns:p14="http://schemas.microsoft.com/office/powerpoint/2010/main" val="1204432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grpSp>
        <p:nvGrpSpPr>
          <p:cNvPr id="9" name="Group 8"/>
          <p:cNvGrpSpPr/>
          <p:nvPr/>
        </p:nvGrpSpPr>
        <p:grpSpPr>
          <a:xfrm>
            <a:off x="4623956" y="5559136"/>
            <a:ext cx="7152436" cy="1132312"/>
            <a:chOff x="4623956" y="5559136"/>
            <a:chExt cx="7152436" cy="1132312"/>
          </a:xfrm>
        </p:grpSpPr>
        <p:pic>
          <p:nvPicPr>
            <p:cNvPr id="8" name="Picture 7"/>
            <p:cNvPicPr>
              <a:picLocks noChangeAspect="1"/>
            </p:cNvPicPr>
            <p:nvPr/>
          </p:nvPicPr>
          <p:blipFill>
            <a:blip r:embed="rId3"/>
            <a:stretch>
              <a:fillRect/>
            </a:stretch>
          </p:blipFill>
          <p:spPr>
            <a:xfrm>
              <a:off x="7401900" y="5867051"/>
              <a:ext cx="1859308" cy="709332"/>
            </a:xfrm>
            <a:prstGeom prst="rect">
              <a:avLst/>
            </a:prstGeom>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18" name="Picture 17" descr="new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19" name="Billede 5"/>
            <p:cNvPicPr/>
            <p:nvPr/>
          </p:nvPicPr>
          <p:blipFill>
            <a:blip r:embed="rId6"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
        <p:nvSpPr>
          <p:cNvPr id="10" name="TextBox 2"/>
          <p:cNvSpPr txBox="1"/>
          <p:nvPr/>
        </p:nvSpPr>
        <p:spPr>
          <a:xfrm>
            <a:off x="2620661" y="1505586"/>
            <a:ext cx="8582461" cy="769441"/>
          </a:xfrm>
          <a:prstGeom prst="rect">
            <a:avLst/>
          </a:prstGeom>
          <a:noFill/>
        </p:spPr>
        <p:txBody>
          <a:bodyPr wrap="square" rtlCol="0">
            <a:spAutoFit/>
          </a:bodyPr>
          <a:lstStyle/>
          <a:p>
            <a:r>
              <a:rPr lang="en-US" sz="4400" b="1" dirty="0" smtClean="0">
                <a:solidFill>
                  <a:schemeClr val="accent6"/>
                </a:solidFill>
                <a:latin typeface="+mj-lt"/>
              </a:rPr>
              <a:t>NETWORK OF FUTURE CLASSROOMS</a:t>
            </a:r>
            <a:endParaRPr lang="fr-BE" sz="4400" b="1" dirty="0">
              <a:solidFill>
                <a:schemeClr val="accent6"/>
              </a:solidFill>
              <a:latin typeface="+mj-lt"/>
            </a:endParaRPr>
          </a:p>
        </p:txBody>
      </p:sp>
      <p:sp>
        <p:nvSpPr>
          <p:cNvPr id="7" name="Rectângulo 6"/>
          <p:cNvSpPr/>
          <p:nvPr/>
        </p:nvSpPr>
        <p:spPr>
          <a:xfrm>
            <a:off x="5211127" y="3269295"/>
            <a:ext cx="6096000" cy="1077218"/>
          </a:xfrm>
          <a:prstGeom prst="rect">
            <a:avLst/>
          </a:prstGeom>
        </p:spPr>
        <p:txBody>
          <a:bodyPr>
            <a:spAutoFit/>
          </a:bodyPr>
          <a:lstStyle/>
          <a:p>
            <a:pPr algn="ctr"/>
            <a:r>
              <a:rPr lang="en-US" sz="3200" dirty="0">
                <a:solidFill>
                  <a:schemeClr val="bg2">
                    <a:lumMod val="25000"/>
                  </a:schemeClr>
                </a:solidFill>
                <a:latin typeface="+mj-lt"/>
                <a:cs typeface="Segoe UI" panose="020B0502040204020203" pitchFamily="34" charset="0"/>
              </a:rPr>
              <a:t>A ‘mission’ to host innovative learning spaces in Europe</a:t>
            </a:r>
            <a:endParaRPr lang="da-DK" sz="3200" dirty="0">
              <a:solidFill>
                <a:schemeClr val="bg2">
                  <a:lumMod val="25000"/>
                </a:schemeClr>
              </a:solidFill>
              <a:latin typeface="+mj-lt"/>
              <a:cs typeface="Segoe UI" panose="020B0502040204020203" pitchFamily="34" charset="0"/>
            </a:endParaRPr>
          </a:p>
        </p:txBody>
      </p:sp>
    </p:spTree>
    <p:extLst>
      <p:ext uri="{BB962C8B-B14F-4D97-AF65-F5344CB8AC3E}">
        <p14:creationId xmlns:p14="http://schemas.microsoft.com/office/powerpoint/2010/main" val="24748662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 b="582"/>
          <a:stretch/>
        </p:blipFill>
        <p:spPr>
          <a:xfrm>
            <a:off x="396808" y="488076"/>
            <a:ext cx="4689661" cy="4981461"/>
          </a:xfrm>
          <a:prstGeom prst="rect">
            <a:avLst/>
          </a:prstGeom>
          <a:ln>
            <a:noFill/>
          </a:ln>
          <a:effectLst>
            <a:softEdge rad="112500"/>
          </a:effectLst>
        </p:spPr>
      </p:pic>
      <p:sp>
        <p:nvSpPr>
          <p:cNvPr id="14" name="TextBox 13"/>
          <p:cNvSpPr txBox="1"/>
          <p:nvPr/>
        </p:nvSpPr>
        <p:spPr>
          <a:xfrm>
            <a:off x="949681" y="6298600"/>
            <a:ext cx="9466794" cy="523220"/>
          </a:xfrm>
          <a:prstGeom prst="rect">
            <a:avLst/>
          </a:prstGeom>
          <a:noFill/>
        </p:spPr>
        <p:txBody>
          <a:bodyPr wrap="square" rtlCol="0">
            <a:spAutoFit/>
          </a:bodyPr>
          <a:lstStyle/>
          <a:p>
            <a:r>
              <a:rPr lang="en-GB" sz="2800" b="1" cap="all" dirty="0" smtClean="0">
                <a:solidFill>
                  <a:schemeClr val="accent6"/>
                </a:solidFill>
                <a:latin typeface="+mj-lt"/>
              </a:rPr>
              <a:t>FCL-Inspired classrooms across Europe</a:t>
            </a:r>
            <a:endParaRPr lang="fr-BE" sz="2800" b="1" cap="all" dirty="0">
              <a:solidFill>
                <a:schemeClr val="accent6"/>
              </a:solidFill>
              <a:latin typeface="+mj-lt"/>
            </a:endParaRPr>
          </a:p>
        </p:txBody>
      </p:sp>
      <p:sp>
        <p:nvSpPr>
          <p:cNvPr id="3" name="TextBox 2"/>
          <p:cNvSpPr txBox="1"/>
          <p:nvPr/>
        </p:nvSpPr>
        <p:spPr>
          <a:xfrm>
            <a:off x="117694" y="44939"/>
            <a:ext cx="1446691" cy="369332"/>
          </a:xfrm>
          <a:prstGeom prst="rect">
            <a:avLst/>
          </a:prstGeom>
          <a:noFill/>
        </p:spPr>
        <p:txBody>
          <a:bodyPr wrap="square" rtlCol="0">
            <a:spAutoFit/>
          </a:bodyPr>
          <a:lstStyle/>
          <a:p>
            <a:r>
              <a:rPr lang="en-GB" dirty="0" err="1" smtClean="0">
                <a:latin typeface="+mj-lt"/>
              </a:rPr>
              <a:t>Ancona</a:t>
            </a:r>
            <a:r>
              <a:rPr lang="en-GB" dirty="0" smtClean="0">
                <a:latin typeface="+mj-lt"/>
              </a:rPr>
              <a:t>, Italia</a:t>
            </a:r>
          </a:p>
        </p:txBody>
      </p:sp>
      <p:sp>
        <p:nvSpPr>
          <p:cNvPr id="15" name="TextBox 14"/>
          <p:cNvSpPr txBox="1"/>
          <p:nvPr/>
        </p:nvSpPr>
        <p:spPr>
          <a:xfrm>
            <a:off x="6433924" y="4648974"/>
            <a:ext cx="1304925" cy="307777"/>
          </a:xfrm>
          <a:prstGeom prst="rect">
            <a:avLst/>
          </a:prstGeom>
          <a:noFill/>
        </p:spPr>
        <p:txBody>
          <a:bodyPr wrap="square" rtlCol="0">
            <a:spAutoFit/>
          </a:bodyPr>
          <a:lstStyle/>
          <a:p>
            <a:r>
              <a:rPr lang="en-GB" sz="1400" dirty="0" err="1" smtClean="0">
                <a:latin typeface="+mj-lt"/>
              </a:rPr>
              <a:t>Crema</a:t>
            </a:r>
            <a:r>
              <a:rPr lang="en-GB" sz="1400" dirty="0" smtClean="0">
                <a:latin typeface="+mj-lt"/>
              </a:rPr>
              <a:t>, Italy</a:t>
            </a:r>
            <a:endParaRPr lang="en-US" dirty="0">
              <a:latin typeface="+mj-lt"/>
            </a:endParaRPr>
          </a:p>
        </p:txBody>
      </p:sp>
      <p:sp>
        <p:nvSpPr>
          <p:cNvPr id="16" name="TextBox 15"/>
          <p:cNvSpPr txBox="1"/>
          <p:nvPr/>
        </p:nvSpPr>
        <p:spPr>
          <a:xfrm>
            <a:off x="5482923" y="3703492"/>
            <a:ext cx="1304925" cy="307777"/>
          </a:xfrm>
          <a:prstGeom prst="rect">
            <a:avLst/>
          </a:prstGeom>
          <a:noFill/>
        </p:spPr>
        <p:txBody>
          <a:bodyPr wrap="square" rtlCol="0">
            <a:spAutoFit/>
          </a:bodyPr>
          <a:lstStyle/>
          <a:p>
            <a:r>
              <a:rPr lang="en-GB" sz="1400" dirty="0" smtClean="0">
                <a:latin typeface="+mj-lt"/>
              </a:rPr>
              <a:t>Ghent, Belgium</a:t>
            </a:r>
            <a:endParaRPr lang="en-US" dirty="0">
              <a:latin typeface="+mj-lt"/>
            </a:endParaRPr>
          </a:p>
        </p:txBody>
      </p:sp>
      <p:sp>
        <p:nvSpPr>
          <p:cNvPr id="18" name="TextBox 17"/>
          <p:cNvSpPr txBox="1"/>
          <p:nvPr/>
        </p:nvSpPr>
        <p:spPr>
          <a:xfrm>
            <a:off x="9145068" y="3395715"/>
            <a:ext cx="1763701" cy="369332"/>
          </a:xfrm>
          <a:prstGeom prst="rect">
            <a:avLst/>
          </a:prstGeom>
          <a:noFill/>
        </p:spPr>
        <p:txBody>
          <a:bodyPr wrap="square" rtlCol="0">
            <a:spAutoFit/>
          </a:bodyPr>
          <a:lstStyle/>
          <a:p>
            <a:r>
              <a:rPr lang="en-GB" dirty="0" smtClean="0">
                <a:latin typeface="+mj-lt"/>
              </a:rPr>
              <a:t>Setubal, Portugal</a:t>
            </a:r>
            <a:endParaRPr lang="en-US" dirty="0">
              <a:latin typeface="+mj-lt"/>
            </a:endParaRPr>
          </a:p>
        </p:txBody>
      </p:sp>
      <p:sp>
        <p:nvSpPr>
          <p:cNvPr id="20" name="TextBox 19"/>
          <p:cNvSpPr txBox="1"/>
          <p:nvPr/>
        </p:nvSpPr>
        <p:spPr>
          <a:xfrm>
            <a:off x="10305226" y="6478995"/>
            <a:ext cx="1691116" cy="369332"/>
          </a:xfrm>
          <a:prstGeom prst="rect">
            <a:avLst/>
          </a:prstGeom>
          <a:noFill/>
        </p:spPr>
        <p:txBody>
          <a:bodyPr wrap="square" rtlCol="0">
            <a:spAutoFit/>
          </a:bodyPr>
          <a:lstStyle/>
          <a:p>
            <a:r>
              <a:rPr lang="en-GB" dirty="0" smtClean="0">
                <a:latin typeface="+mj-lt"/>
              </a:rPr>
              <a:t>Zagreb, </a:t>
            </a:r>
            <a:r>
              <a:rPr lang="en-GB" dirty="0" err="1" smtClean="0">
                <a:latin typeface="+mj-lt"/>
              </a:rPr>
              <a:t>Croacia</a:t>
            </a:r>
            <a:endParaRPr lang="en-US" sz="2400" dirty="0">
              <a:latin typeface="+mj-lt"/>
            </a:endParaRPr>
          </a:p>
        </p:txBody>
      </p:sp>
      <p:sp>
        <p:nvSpPr>
          <p:cNvPr id="26" name="Rectângulo 25"/>
          <p:cNvSpPr/>
          <p:nvPr/>
        </p:nvSpPr>
        <p:spPr>
          <a:xfrm>
            <a:off x="52742" y="3673683"/>
            <a:ext cx="5033727" cy="1692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2" y="3347386"/>
            <a:ext cx="3897308" cy="2910952"/>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4116569" y="2899710"/>
            <a:ext cx="4037631" cy="2705629"/>
          </a:xfrm>
          <a:prstGeom prst="rect">
            <a:avLst/>
          </a:prstGeom>
          <a:ln>
            <a:noFill/>
          </a:ln>
          <a:effectLst>
            <a:softEdge rad="112500"/>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713" y="0"/>
            <a:ext cx="4466088" cy="3335781"/>
          </a:xfrm>
          <a:prstGeom prst="rect">
            <a:avLst/>
          </a:prstGeom>
          <a:ln>
            <a:noFill/>
          </a:ln>
          <a:effectLst>
            <a:softEdge rad="112500"/>
          </a:effectLst>
        </p:spPr>
      </p:pic>
      <p:sp>
        <p:nvSpPr>
          <p:cNvPr id="27" name="TextBox 15"/>
          <p:cNvSpPr txBox="1"/>
          <p:nvPr/>
        </p:nvSpPr>
        <p:spPr>
          <a:xfrm>
            <a:off x="5577149" y="2322148"/>
            <a:ext cx="1683730" cy="369332"/>
          </a:xfrm>
          <a:prstGeom prst="rect">
            <a:avLst/>
          </a:prstGeom>
          <a:noFill/>
        </p:spPr>
        <p:txBody>
          <a:bodyPr wrap="square" rtlCol="0">
            <a:spAutoFit/>
          </a:bodyPr>
          <a:lstStyle/>
          <a:p>
            <a:r>
              <a:rPr lang="en-GB" dirty="0" smtClean="0">
                <a:latin typeface="+mj-lt"/>
              </a:rPr>
              <a:t>Ghent, </a:t>
            </a:r>
            <a:r>
              <a:rPr lang="en-GB" dirty="0" err="1" smtClean="0">
                <a:latin typeface="+mj-lt"/>
              </a:rPr>
              <a:t>Bélgica</a:t>
            </a:r>
            <a:endParaRPr lang="en-US" sz="2400" dirty="0">
              <a:latin typeface="+mj-lt"/>
            </a:endParaRPr>
          </a:p>
        </p:txBody>
      </p:sp>
      <p:sp>
        <p:nvSpPr>
          <p:cNvPr id="28" name="TextBox 14"/>
          <p:cNvSpPr txBox="1"/>
          <p:nvPr/>
        </p:nvSpPr>
        <p:spPr>
          <a:xfrm>
            <a:off x="3857485" y="5871672"/>
            <a:ext cx="1719664" cy="369332"/>
          </a:xfrm>
          <a:prstGeom prst="rect">
            <a:avLst/>
          </a:prstGeom>
          <a:noFill/>
        </p:spPr>
        <p:txBody>
          <a:bodyPr wrap="square" rtlCol="0">
            <a:spAutoFit/>
          </a:bodyPr>
          <a:lstStyle/>
          <a:p>
            <a:r>
              <a:rPr lang="en-GB" dirty="0" err="1" smtClean="0">
                <a:latin typeface="+mj-lt"/>
              </a:rPr>
              <a:t>Crema</a:t>
            </a:r>
            <a:r>
              <a:rPr lang="en-GB" dirty="0" smtClean="0">
                <a:latin typeface="+mj-lt"/>
              </a:rPr>
              <a:t>, Italia</a:t>
            </a:r>
            <a:endParaRPr lang="en-US" sz="2400" dirty="0">
              <a:latin typeface="+mj-lt"/>
            </a:endParaRPr>
          </a:p>
        </p:txBody>
      </p:sp>
      <p:pic>
        <p:nvPicPr>
          <p:cNvPr id="2" name="Picture 1"/>
          <p:cNvPicPr>
            <a:picLocks noChangeAspect="1"/>
          </p:cNvPicPr>
          <p:nvPr/>
        </p:nvPicPr>
        <p:blipFill>
          <a:blip r:embed="rId7"/>
          <a:stretch>
            <a:fillRect/>
          </a:stretch>
        </p:blipFill>
        <p:spPr>
          <a:xfrm>
            <a:off x="7738849" y="3925652"/>
            <a:ext cx="4094987" cy="2553343"/>
          </a:xfrm>
          <a:prstGeom prst="rect">
            <a:avLst/>
          </a:prstGeom>
          <a:ln>
            <a:noFill/>
          </a:ln>
          <a:effectLst>
            <a:softEdge rad="112500"/>
          </a:effectLst>
        </p:spPr>
      </p:pic>
    </p:spTree>
    <p:extLst>
      <p:ext uri="{BB962C8B-B14F-4D97-AF65-F5344CB8AC3E}">
        <p14:creationId xmlns:p14="http://schemas.microsoft.com/office/powerpoint/2010/main" val="27489585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31505" y="1556793"/>
            <a:ext cx="8889403" cy="769441"/>
          </a:xfrm>
          <a:prstGeom prst="rect">
            <a:avLst/>
          </a:prstGeom>
          <a:noFill/>
          <a:ln>
            <a:noFill/>
          </a:ln>
        </p:spPr>
        <p:txBody>
          <a:bodyPr wrap="square" rtlCol="0">
            <a:spAutoFit/>
          </a:bodyPr>
          <a:lstStyle/>
          <a:p>
            <a:r>
              <a:rPr lang="da-DK" sz="4400" dirty="0">
                <a:solidFill>
                  <a:schemeClr val="bg1"/>
                </a:solidFill>
                <a:latin typeface="Bodoni MT" pitchFamily="18" charset="0"/>
              </a:rPr>
              <a:t>Er der ikke fedt men?</a:t>
            </a:r>
            <a:endParaRPr lang="nl-BE" sz="4400" dirty="0">
              <a:solidFill>
                <a:schemeClr val="bg1"/>
              </a:solidFill>
              <a:latin typeface="Bodoni MT" pitchFamily="18" charset="0"/>
            </a:endParaRPr>
          </a:p>
        </p:txBody>
      </p:sp>
      <p:grpSp>
        <p:nvGrpSpPr>
          <p:cNvPr id="3" name="Grupo 2"/>
          <p:cNvGrpSpPr/>
          <p:nvPr/>
        </p:nvGrpSpPr>
        <p:grpSpPr>
          <a:xfrm>
            <a:off x="6857134" y="516865"/>
            <a:ext cx="5407836" cy="3877505"/>
            <a:chOff x="6857134" y="516865"/>
            <a:chExt cx="5407836" cy="3877505"/>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236" y="516865"/>
              <a:ext cx="2724437" cy="2043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134" y="2349360"/>
              <a:ext cx="2726679" cy="2045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739" y="2347447"/>
              <a:ext cx="2729231" cy="2046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5739" y="516865"/>
              <a:ext cx="2700033" cy="202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559" y="5658679"/>
            <a:ext cx="2180622" cy="961575"/>
          </a:xfrm>
          <a:prstGeom prst="rect">
            <a:avLst/>
          </a:prstGeom>
        </p:spPr>
      </p:pic>
      <p:pic>
        <p:nvPicPr>
          <p:cNvPr id="14"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463" y="5597103"/>
            <a:ext cx="2395463" cy="1023151"/>
          </a:xfrm>
          <a:prstGeom prst="rect">
            <a:avLst/>
          </a:prstGeom>
        </p:spPr>
      </p:pic>
      <p:sp>
        <p:nvSpPr>
          <p:cNvPr id="21" name="TextBox 22"/>
          <p:cNvSpPr txBox="1"/>
          <p:nvPr/>
        </p:nvSpPr>
        <p:spPr>
          <a:xfrm>
            <a:off x="478444" y="752785"/>
            <a:ext cx="5696019" cy="5016758"/>
          </a:xfrm>
          <a:prstGeom prst="rect">
            <a:avLst/>
          </a:prstGeom>
          <a:noFill/>
        </p:spPr>
        <p:txBody>
          <a:bodyPr wrap="square" rtlCol="0">
            <a:spAutoFit/>
          </a:bodyPr>
          <a:lstStyle/>
          <a:p>
            <a:r>
              <a:rPr lang="en-GB" sz="2800" dirty="0" smtClean="0">
                <a:solidFill>
                  <a:schemeClr val="bg2">
                    <a:lumMod val="25000"/>
                  </a:schemeClr>
                </a:solidFill>
                <a:latin typeface="+mj-lt"/>
              </a:rPr>
              <a:t>… </a:t>
            </a:r>
            <a:r>
              <a:rPr lang="en-GB" sz="4000" b="1" dirty="0" err="1" smtClean="0">
                <a:solidFill>
                  <a:schemeClr val="accent6"/>
                </a:solidFill>
                <a:latin typeface="+mj-lt"/>
              </a:rPr>
              <a:t>Novos</a:t>
            </a:r>
            <a:r>
              <a:rPr lang="en-GB" sz="4000" b="1" dirty="0" smtClean="0">
                <a:solidFill>
                  <a:schemeClr val="accent6"/>
                </a:solidFill>
                <a:latin typeface="+mj-lt"/>
              </a:rPr>
              <a:t> </a:t>
            </a:r>
            <a:r>
              <a:rPr lang="en-GB" sz="4000" b="1" dirty="0" err="1" smtClean="0">
                <a:solidFill>
                  <a:schemeClr val="accent6"/>
                </a:solidFill>
                <a:latin typeface="+mj-lt"/>
              </a:rPr>
              <a:t>espaços</a:t>
            </a:r>
            <a:r>
              <a:rPr lang="en-GB" sz="4000" b="1" dirty="0" smtClean="0">
                <a:solidFill>
                  <a:schemeClr val="accent6"/>
                </a:solidFill>
                <a:latin typeface="+mj-lt"/>
              </a:rPr>
              <a:t> a </a:t>
            </a:r>
            <a:r>
              <a:rPr lang="en-GB" sz="4000" b="1" dirty="0" err="1" smtClean="0">
                <a:solidFill>
                  <a:schemeClr val="accent6"/>
                </a:solidFill>
                <a:latin typeface="+mj-lt"/>
              </a:rPr>
              <a:t>nascer</a:t>
            </a:r>
            <a:endParaRPr lang="en-GB" sz="4000" b="1" dirty="0" smtClean="0">
              <a:solidFill>
                <a:schemeClr val="accent6"/>
              </a:solidFill>
              <a:latin typeface="+mj-lt"/>
            </a:endParaRPr>
          </a:p>
          <a:p>
            <a:r>
              <a:rPr lang="en-GB" sz="2800" dirty="0" smtClean="0">
                <a:solidFill>
                  <a:schemeClr val="bg2">
                    <a:lumMod val="25000"/>
                  </a:schemeClr>
                </a:solidFill>
                <a:latin typeface="+mj-lt"/>
              </a:rPr>
              <a:t> </a:t>
            </a:r>
          </a:p>
          <a:p>
            <a:r>
              <a:rPr lang="en-GB" sz="2800" dirty="0" err="1" smtClean="0">
                <a:solidFill>
                  <a:schemeClr val="bg2">
                    <a:lumMod val="25000"/>
                  </a:schemeClr>
                </a:solidFill>
                <a:latin typeface="+mj-lt"/>
              </a:rPr>
              <a:t>Ensino</a:t>
            </a:r>
            <a:r>
              <a:rPr lang="en-GB" sz="2800" dirty="0" smtClean="0">
                <a:solidFill>
                  <a:schemeClr val="bg2">
                    <a:lumMod val="25000"/>
                  </a:schemeClr>
                </a:solidFill>
                <a:latin typeface="+mj-lt"/>
              </a:rPr>
              <a:t> </a:t>
            </a:r>
            <a:r>
              <a:rPr lang="en-GB" sz="2800" dirty="0" err="1" smtClean="0">
                <a:solidFill>
                  <a:schemeClr val="bg2">
                    <a:lumMod val="25000"/>
                  </a:schemeClr>
                </a:solidFill>
                <a:latin typeface="+mj-lt"/>
              </a:rPr>
              <a:t>Básico</a:t>
            </a:r>
            <a:r>
              <a:rPr lang="en-GB" sz="2800" dirty="0" smtClean="0">
                <a:solidFill>
                  <a:schemeClr val="bg2">
                    <a:lumMod val="25000"/>
                  </a:schemeClr>
                </a:solidFill>
                <a:latin typeface="+mj-lt"/>
              </a:rPr>
              <a:t> e </a:t>
            </a:r>
            <a:r>
              <a:rPr lang="en-GB" sz="2800" dirty="0" err="1" smtClean="0">
                <a:solidFill>
                  <a:schemeClr val="bg2">
                    <a:lumMod val="25000"/>
                  </a:schemeClr>
                </a:solidFill>
                <a:latin typeface="+mj-lt"/>
              </a:rPr>
              <a:t>Secundário</a:t>
            </a:r>
            <a:endParaRPr lang="en-GB" sz="2800" dirty="0" smtClean="0">
              <a:solidFill>
                <a:schemeClr val="bg2">
                  <a:lumMod val="25000"/>
                </a:schemeClr>
              </a:solidFill>
              <a:latin typeface="+mj-lt"/>
            </a:endParaRPr>
          </a:p>
          <a:p>
            <a:endParaRPr lang="en-GB" sz="2800" dirty="0">
              <a:solidFill>
                <a:schemeClr val="bg2">
                  <a:lumMod val="25000"/>
                </a:schemeClr>
              </a:solidFill>
              <a:latin typeface="+mj-lt"/>
            </a:endParaRPr>
          </a:p>
          <a:p>
            <a:r>
              <a:rPr lang="en-GB" sz="2800" dirty="0" smtClean="0">
                <a:solidFill>
                  <a:schemeClr val="bg2">
                    <a:lumMod val="25000"/>
                  </a:schemeClr>
                </a:solidFill>
                <a:latin typeface="+mj-lt"/>
              </a:rPr>
              <a:t>-  Tel Aviv, Israel</a:t>
            </a:r>
          </a:p>
          <a:p>
            <a:pPr marL="285750" indent="-285750">
              <a:buFontTx/>
              <a:buChar char="-"/>
            </a:pPr>
            <a:r>
              <a:rPr lang="en-GB" sz="2800" dirty="0" err="1" smtClean="0">
                <a:solidFill>
                  <a:schemeClr val="bg2">
                    <a:lumMod val="25000"/>
                  </a:schemeClr>
                </a:solidFill>
                <a:latin typeface="+mj-lt"/>
              </a:rPr>
              <a:t>Turnhout</a:t>
            </a:r>
            <a:r>
              <a:rPr lang="en-GB" sz="2800" dirty="0" smtClean="0">
                <a:solidFill>
                  <a:schemeClr val="bg2">
                    <a:lumMod val="25000"/>
                  </a:schemeClr>
                </a:solidFill>
                <a:latin typeface="+mj-lt"/>
              </a:rPr>
              <a:t>, </a:t>
            </a:r>
            <a:r>
              <a:rPr lang="en-GB" sz="2800" dirty="0" err="1" smtClean="0">
                <a:solidFill>
                  <a:schemeClr val="bg2">
                    <a:lumMod val="25000"/>
                  </a:schemeClr>
                </a:solidFill>
                <a:latin typeface="+mj-lt"/>
              </a:rPr>
              <a:t>BÉlgica</a:t>
            </a:r>
            <a:endParaRPr lang="en-GB" sz="2800" dirty="0" smtClean="0">
              <a:solidFill>
                <a:schemeClr val="bg2">
                  <a:lumMod val="25000"/>
                </a:schemeClr>
              </a:solidFill>
              <a:latin typeface="+mj-lt"/>
            </a:endParaRPr>
          </a:p>
          <a:p>
            <a:pPr marL="285750" indent="-285750">
              <a:buFontTx/>
              <a:buChar char="-"/>
            </a:pPr>
            <a:r>
              <a:rPr lang="en-GB" sz="2800" dirty="0" smtClean="0">
                <a:solidFill>
                  <a:schemeClr val="bg2">
                    <a:lumMod val="25000"/>
                  </a:schemeClr>
                </a:solidFill>
                <a:latin typeface="+mj-lt"/>
              </a:rPr>
              <a:t>Tallinn, </a:t>
            </a:r>
            <a:r>
              <a:rPr lang="en-GB" sz="2800" dirty="0" err="1" smtClean="0">
                <a:solidFill>
                  <a:schemeClr val="bg2">
                    <a:lumMod val="25000"/>
                  </a:schemeClr>
                </a:solidFill>
                <a:latin typeface="+mj-lt"/>
              </a:rPr>
              <a:t>Estónia</a:t>
            </a:r>
            <a:endParaRPr lang="en-GB" sz="2800" dirty="0" smtClean="0">
              <a:solidFill>
                <a:schemeClr val="bg2">
                  <a:lumMod val="25000"/>
                </a:schemeClr>
              </a:solidFill>
              <a:latin typeface="+mj-lt"/>
            </a:endParaRPr>
          </a:p>
          <a:p>
            <a:pPr marL="285750" indent="-285750">
              <a:buFontTx/>
              <a:buChar char="-"/>
            </a:pPr>
            <a:r>
              <a:rPr lang="en-GB" sz="2800" dirty="0" smtClean="0">
                <a:solidFill>
                  <a:schemeClr val="bg2">
                    <a:lumMod val="25000"/>
                  </a:schemeClr>
                </a:solidFill>
                <a:latin typeface="+mj-lt"/>
              </a:rPr>
              <a:t>Oslo, </a:t>
            </a:r>
            <a:r>
              <a:rPr lang="en-GB" sz="2800" dirty="0" err="1" smtClean="0">
                <a:solidFill>
                  <a:schemeClr val="bg2">
                    <a:lumMod val="25000"/>
                  </a:schemeClr>
                </a:solidFill>
                <a:latin typeface="+mj-lt"/>
              </a:rPr>
              <a:t>Noruega</a:t>
            </a:r>
            <a:endParaRPr lang="en-GB" sz="2800" dirty="0" smtClean="0">
              <a:solidFill>
                <a:schemeClr val="bg2">
                  <a:lumMod val="25000"/>
                </a:schemeClr>
              </a:solidFill>
              <a:latin typeface="+mj-lt"/>
            </a:endParaRPr>
          </a:p>
          <a:p>
            <a:pPr marL="285750" indent="-285750">
              <a:buFontTx/>
              <a:buChar char="-"/>
            </a:pPr>
            <a:r>
              <a:rPr lang="en-GB" sz="2800" dirty="0" err="1" smtClean="0">
                <a:solidFill>
                  <a:schemeClr val="bg2">
                    <a:lumMod val="25000"/>
                  </a:schemeClr>
                </a:solidFill>
                <a:latin typeface="+mj-lt"/>
              </a:rPr>
              <a:t>Pequim</a:t>
            </a:r>
            <a:r>
              <a:rPr lang="en-GB" sz="2800" dirty="0" smtClean="0">
                <a:solidFill>
                  <a:schemeClr val="bg2">
                    <a:lumMod val="25000"/>
                  </a:schemeClr>
                </a:solidFill>
                <a:latin typeface="+mj-lt"/>
              </a:rPr>
              <a:t>, China</a:t>
            </a:r>
          </a:p>
          <a:p>
            <a:pPr marL="285750" indent="-285750">
              <a:buFontTx/>
              <a:buChar char="-"/>
            </a:pPr>
            <a:r>
              <a:rPr lang="en-GB" sz="2800" dirty="0" smtClean="0">
                <a:solidFill>
                  <a:schemeClr val="bg2">
                    <a:lumMod val="25000"/>
                  </a:schemeClr>
                </a:solidFill>
                <a:latin typeface="+mj-lt"/>
              </a:rPr>
              <a:t>Kuala Lumpur, </a:t>
            </a:r>
            <a:r>
              <a:rPr lang="en-GB" sz="2800" dirty="0" err="1" smtClean="0">
                <a:solidFill>
                  <a:schemeClr val="bg2">
                    <a:lumMod val="25000"/>
                  </a:schemeClr>
                </a:solidFill>
                <a:latin typeface="+mj-lt"/>
              </a:rPr>
              <a:t>Malásia</a:t>
            </a:r>
            <a:endParaRPr lang="en-GB" sz="2800" dirty="0" smtClean="0">
              <a:solidFill>
                <a:schemeClr val="bg2">
                  <a:lumMod val="25000"/>
                </a:schemeClr>
              </a:solidFill>
              <a:latin typeface="+mj-lt"/>
            </a:endParaRPr>
          </a:p>
          <a:p>
            <a:pPr marL="285750" indent="-285750">
              <a:buFontTx/>
              <a:buChar char="-"/>
            </a:pPr>
            <a:r>
              <a:rPr lang="en-GB" sz="2800" dirty="0" smtClean="0">
                <a:solidFill>
                  <a:schemeClr val="bg2">
                    <a:lumMod val="25000"/>
                  </a:schemeClr>
                </a:solidFill>
                <a:latin typeface="+mj-lt"/>
              </a:rPr>
              <a:t>…</a:t>
            </a:r>
            <a:endParaRPr lang="en-US" sz="2800" dirty="0">
              <a:solidFill>
                <a:schemeClr val="bg2">
                  <a:lumMod val="25000"/>
                </a:schemeClr>
              </a:solidFill>
              <a:latin typeface="+mj-lt"/>
            </a:endParaRPr>
          </a:p>
        </p:txBody>
      </p:sp>
    </p:spTree>
    <p:extLst>
      <p:ext uri="{BB962C8B-B14F-4D97-AF65-F5344CB8AC3E}">
        <p14:creationId xmlns:p14="http://schemas.microsoft.com/office/powerpoint/2010/main" val="4084630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31505" y="1556793"/>
            <a:ext cx="8889403" cy="769441"/>
          </a:xfrm>
          <a:prstGeom prst="rect">
            <a:avLst/>
          </a:prstGeom>
          <a:noFill/>
          <a:ln>
            <a:noFill/>
          </a:ln>
        </p:spPr>
        <p:txBody>
          <a:bodyPr wrap="square" rtlCol="0">
            <a:spAutoFit/>
          </a:bodyPr>
          <a:lstStyle/>
          <a:p>
            <a:r>
              <a:rPr lang="da-DK" sz="4400" dirty="0">
                <a:solidFill>
                  <a:schemeClr val="bg1"/>
                </a:solidFill>
                <a:latin typeface="Bodoni MT" pitchFamily="18" charset="0"/>
              </a:rPr>
              <a:t>Er der ikke fedt men?</a:t>
            </a:r>
            <a:endParaRPr lang="nl-BE" sz="4400" dirty="0">
              <a:solidFill>
                <a:schemeClr val="bg1"/>
              </a:solidFill>
              <a:latin typeface="Bodoni MT" pitchFamily="18" charset="0"/>
            </a:endParaRPr>
          </a:p>
        </p:txBody>
      </p:sp>
      <p:grpSp>
        <p:nvGrpSpPr>
          <p:cNvPr id="3" name="Grupo 2"/>
          <p:cNvGrpSpPr/>
          <p:nvPr/>
        </p:nvGrpSpPr>
        <p:grpSpPr>
          <a:xfrm>
            <a:off x="6857134" y="516865"/>
            <a:ext cx="5407836" cy="3877505"/>
            <a:chOff x="6857134" y="516865"/>
            <a:chExt cx="5407836" cy="3877505"/>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236" y="516865"/>
              <a:ext cx="2724437" cy="2043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134" y="2349360"/>
              <a:ext cx="2726679" cy="2045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739" y="2347447"/>
              <a:ext cx="2729231" cy="2046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5739" y="516865"/>
              <a:ext cx="2700033" cy="202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559" y="5658679"/>
            <a:ext cx="2180622" cy="961575"/>
          </a:xfrm>
          <a:prstGeom prst="rect">
            <a:avLst/>
          </a:prstGeom>
        </p:spPr>
      </p:pic>
      <p:pic>
        <p:nvPicPr>
          <p:cNvPr id="14"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463" y="5597103"/>
            <a:ext cx="2395463" cy="1023151"/>
          </a:xfrm>
          <a:prstGeom prst="rect">
            <a:avLst/>
          </a:prstGeom>
        </p:spPr>
      </p:pic>
      <p:sp>
        <p:nvSpPr>
          <p:cNvPr id="21" name="TextBox 22"/>
          <p:cNvSpPr txBox="1"/>
          <p:nvPr/>
        </p:nvSpPr>
        <p:spPr>
          <a:xfrm>
            <a:off x="478444" y="752785"/>
            <a:ext cx="5696019" cy="4154984"/>
          </a:xfrm>
          <a:prstGeom prst="rect">
            <a:avLst/>
          </a:prstGeom>
          <a:noFill/>
        </p:spPr>
        <p:txBody>
          <a:bodyPr wrap="square" rtlCol="0">
            <a:spAutoFit/>
          </a:bodyPr>
          <a:lstStyle/>
          <a:p>
            <a:r>
              <a:rPr lang="en-GB" sz="2800" dirty="0" smtClean="0">
                <a:solidFill>
                  <a:schemeClr val="bg2">
                    <a:lumMod val="25000"/>
                  </a:schemeClr>
                </a:solidFill>
                <a:latin typeface="+mj-lt"/>
              </a:rPr>
              <a:t>… </a:t>
            </a:r>
            <a:r>
              <a:rPr lang="en-GB" sz="4000" b="1" dirty="0" err="1" smtClean="0">
                <a:solidFill>
                  <a:schemeClr val="accent6"/>
                </a:solidFill>
                <a:latin typeface="+mj-lt"/>
              </a:rPr>
              <a:t>Novos</a:t>
            </a:r>
            <a:r>
              <a:rPr lang="en-GB" sz="4000" b="1" dirty="0" smtClean="0">
                <a:solidFill>
                  <a:schemeClr val="accent6"/>
                </a:solidFill>
                <a:latin typeface="+mj-lt"/>
              </a:rPr>
              <a:t> </a:t>
            </a:r>
            <a:r>
              <a:rPr lang="en-GB" sz="4000" b="1" dirty="0" err="1" smtClean="0">
                <a:solidFill>
                  <a:schemeClr val="accent6"/>
                </a:solidFill>
                <a:latin typeface="+mj-lt"/>
              </a:rPr>
              <a:t>espaços</a:t>
            </a:r>
            <a:r>
              <a:rPr lang="en-GB" sz="4000" b="1" dirty="0" smtClean="0">
                <a:solidFill>
                  <a:schemeClr val="accent6"/>
                </a:solidFill>
                <a:latin typeface="+mj-lt"/>
              </a:rPr>
              <a:t> a </a:t>
            </a:r>
            <a:r>
              <a:rPr lang="en-GB" sz="4000" b="1" dirty="0" err="1" smtClean="0">
                <a:solidFill>
                  <a:schemeClr val="accent6"/>
                </a:solidFill>
                <a:latin typeface="+mj-lt"/>
              </a:rPr>
              <a:t>nascer</a:t>
            </a:r>
            <a:endParaRPr lang="en-GB" sz="4000" b="1" dirty="0" smtClean="0">
              <a:solidFill>
                <a:schemeClr val="accent6"/>
              </a:solidFill>
              <a:latin typeface="+mj-lt"/>
            </a:endParaRPr>
          </a:p>
          <a:p>
            <a:r>
              <a:rPr lang="en-GB" sz="2800" dirty="0" smtClean="0">
                <a:solidFill>
                  <a:schemeClr val="bg2">
                    <a:lumMod val="25000"/>
                  </a:schemeClr>
                </a:solidFill>
                <a:latin typeface="+mj-lt"/>
              </a:rPr>
              <a:t> </a:t>
            </a:r>
          </a:p>
          <a:p>
            <a:r>
              <a:rPr lang="en-GB" sz="2800" dirty="0" err="1" smtClean="0">
                <a:solidFill>
                  <a:schemeClr val="bg2">
                    <a:lumMod val="25000"/>
                  </a:schemeClr>
                </a:solidFill>
                <a:latin typeface="+mj-lt"/>
              </a:rPr>
              <a:t>Ensino</a:t>
            </a:r>
            <a:r>
              <a:rPr lang="en-GB" sz="2800" dirty="0" smtClean="0">
                <a:solidFill>
                  <a:schemeClr val="bg2">
                    <a:lumMod val="25000"/>
                  </a:schemeClr>
                </a:solidFill>
                <a:latin typeface="+mj-lt"/>
              </a:rPr>
              <a:t> Superior</a:t>
            </a:r>
          </a:p>
          <a:p>
            <a:endParaRPr lang="en-GB" sz="2800" dirty="0">
              <a:solidFill>
                <a:schemeClr val="bg2">
                  <a:lumMod val="25000"/>
                </a:schemeClr>
              </a:solidFill>
              <a:latin typeface="+mj-lt"/>
            </a:endParaRPr>
          </a:p>
          <a:p>
            <a:pPr marL="457200" indent="-457200">
              <a:buFontTx/>
              <a:buChar char="-"/>
            </a:pPr>
            <a:r>
              <a:rPr lang="en-GB" sz="2800" dirty="0" err="1" smtClean="0">
                <a:latin typeface="+mj-lt"/>
              </a:rPr>
              <a:t>iLab</a:t>
            </a:r>
            <a:r>
              <a:rPr lang="en-GB" sz="2800" dirty="0">
                <a:latin typeface="+mj-lt"/>
              </a:rPr>
              <a:t>, University of </a:t>
            </a:r>
            <a:r>
              <a:rPr lang="en-GB" sz="2800" dirty="0" smtClean="0">
                <a:latin typeface="+mj-lt"/>
              </a:rPr>
              <a:t>Newcastle</a:t>
            </a:r>
          </a:p>
          <a:p>
            <a:pPr marL="457200" indent="-457200">
              <a:buFontTx/>
              <a:buChar char="-"/>
            </a:pPr>
            <a:endParaRPr lang="en-GB" sz="2800" dirty="0" smtClean="0">
              <a:latin typeface="+mj-lt"/>
            </a:endParaRPr>
          </a:p>
          <a:p>
            <a:pPr marL="285750" indent="-285750">
              <a:buFontTx/>
              <a:buChar char="-"/>
            </a:pPr>
            <a:r>
              <a:rPr lang="en-GB" sz="2800" dirty="0" smtClean="0">
                <a:solidFill>
                  <a:schemeClr val="bg2">
                    <a:lumMod val="25000"/>
                  </a:schemeClr>
                </a:solidFill>
                <a:latin typeface="+mj-lt"/>
              </a:rPr>
              <a:t> IE- </a:t>
            </a:r>
            <a:r>
              <a:rPr lang="en-GB" sz="2800" dirty="0" err="1" smtClean="0">
                <a:solidFill>
                  <a:schemeClr val="bg2">
                    <a:lumMod val="25000"/>
                  </a:schemeClr>
                </a:solidFill>
                <a:latin typeface="+mj-lt"/>
              </a:rPr>
              <a:t>Ulisboa</a:t>
            </a:r>
            <a:endParaRPr lang="en-GB" sz="2800" dirty="0" smtClean="0">
              <a:solidFill>
                <a:schemeClr val="bg2">
                  <a:lumMod val="25000"/>
                </a:schemeClr>
              </a:solidFill>
              <a:latin typeface="+mj-lt"/>
            </a:endParaRPr>
          </a:p>
          <a:p>
            <a:pPr marL="285750" indent="-285750">
              <a:buFontTx/>
              <a:buChar char="-"/>
            </a:pPr>
            <a:endParaRPr lang="en-GB" sz="2800" dirty="0" smtClean="0">
              <a:solidFill>
                <a:schemeClr val="bg2">
                  <a:lumMod val="25000"/>
                </a:schemeClr>
              </a:solidFill>
              <a:latin typeface="+mj-lt"/>
            </a:endParaRPr>
          </a:p>
          <a:p>
            <a:pPr marL="285750" indent="-285750">
              <a:buFontTx/>
              <a:buChar char="-"/>
            </a:pPr>
            <a:r>
              <a:rPr lang="en-GB" sz="2800" dirty="0" smtClean="0">
                <a:solidFill>
                  <a:schemeClr val="bg2">
                    <a:lumMod val="25000"/>
                  </a:schemeClr>
                </a:solidFill>
                <a:latin typeface="+mj-lt"/>
              </a:rPr>
              <a:t>…</a:t>
            </a:r>
            <a:endParaRPr lang="en-US" sz="2800" dirty="0">
              <a:solidFill>
                <a:schemeClr val="bg2">
                  <a:lumMod val="25000"/>
                </a:schemeClr>
              </a:solidFill>
              <a:latin typeface="+mj-lt"/>
            </a:endParaRPr>
          </a:p>
        </p:txBody>
      </p:sp>
    </p:spTree>
    <p:extLst>
      <p:ext uri="{BB962C8B-B14F-4D97-AF65-F5344CB8AC3E}">
        <p14:creationId xmlns:p14="http://schemas.microsoft.com/office/powerpoint/2010/main" val="1721777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53554" y="141251"/>
            <a:ext cx="5694983" cy="1200329"/>
          </a:xfrm>
          <a:prstGeom prst="rect">
            <a:avLst/>
          </a:prstGeom>
          <a:noFill/>
        </p:spPr>
        <p:txBody>
          <a:bodyPr wrap="square" rtlCol="0">
            <a:spAutoFit/>
          </a:bodyPr>
          <a:lstStyle/>
          <a:p>
            <a:r>
              <a:rPr lang="en-GB" sz="3600" b="1" dirty="0" err="1">
                <a:solidFill>
                  <a:schemeClr val="accent6"/>
                </a:solidFill>
                <a:latin typeface="+mj-lt"/>
              </a:rPr>
              <a:t>iLab</a:t>
            </a:r>
            <a:r>
              <a:rPr lang="en-GB" sz="3600" b="1" dirty="0">
                <a:solidFill>
                  <a:schemeClr val="accent6"/>
                </a:solidFill>
                <a:latin typeface="+mj-lt"/>
              </a:rPr>
              <a:t>, </a:t>
            </a:r>
            <a:r>
              <a:rPr lang="en-GB" sz="3600" dirty="0">
                <a:solidFill>
                  <a:schemeClr val="bg2">
                    <a:lumMod val="50000"/>
                  </a:schemeClr>
                </a:solidFill>
                <a:latin typeface="+mj-lt"/>
              </a:rPr>
              <a:t>University of Newcastle</a:t>
            </a:r>
            <a:endParaRPr lang="en-US" sz="3600" dirty="0">
              <a:solidFill>
                <a:schemeClr val="bg2">
                  <a:lumMod val="50000"/>
                </a:schemeClr>
              </a:solidFill>
              <a:latin typeface="+mj-lt"/>
            </a:endParaRPr>
          </a:p>
          <a:p>
            <a:endParaRPr lang="en-GB" sz="3600" dirty="0">
              <a:solidFill>
                <a:schemeClr val="bg2">
                  <a:lumMod val="50000"/>
                </a:schemeClr>
              </a:solidFill>
              <a:latin typeface="+mj-lt"/>
            </a:endParaRPr>
          </a:p>
        </p:txBody>
      </p:sp>
      <p:sp>
        <p:nvSpPr>
          <p:cNvPr id="26" name="Rectângulo 25"/>
          <p:cNvSpPr/>
          <p:nvPr/>
        </p:nvSpPr>
        <p:spPr>
          <a:xfrm>
            <a:off x="8237635" y="141251"/>
            <a:ext cx="3808491" cy="461665"/>
          </a:xfrm>
          <a:prstGeom prst="rect">
            <a:avLst/>
          </a:prstGeom>
        </p:spPr>
        <p:txBody>
          <a:bodyPr wrap="square">
            <a:spAutoFit/>
          </a:bodyPr>
          <a:lstStyle/>
          <a:p>
            <a:r>
              <a:rPr lang="pt-PT" sz="2400" dirty="0"/>
              <a:t>http://di.ncl.ac.uk/ilablearn/</a:t>
            </a:r>
          </a:p>
        </p:txBody>
      </p:sp>
      <p:pic>
        <p:nvPicPr>
          <p:cNvPr id="27" name="Image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2" y="830315"/>
            <a:ext cx="11279600" cy="6117477"/>
          </a:xfrm>
          <a:prstGeom prst="rect">
            <a:avLst/>
          </a:prstGeom>
        </p:spPr>
      </p:pic>
    </p:spTree>
    <p:extLst>
      <p:ext uri="{BB962C8B-B14F-4D97-AF65-F5344CB8AC3E}">
        <p14:creationId xmlns:p14="http://schemas.microsoft.com/office/powerpoint/2010/main" val="13052780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265" y="-393913"/>
            <a:ext cx="5948480" cy="1200329"/>
          </a:xfrm>
          <a:prstGeom prst="rect">
            <a:avLst/>
          </a:prstGeom>
          <a:noFill/>
        </p:spPr>
        <p:txBody>
          <a:bodyPr wrap="square" rtlCol="0">
            <a:spAutoFit/>
          </a:bodyPr>
          <a:lstStyle/>
          <a:p>
            <a:endParaRPr lang="en-GB" sz="3600" b="1" dirty="0">
              <a:solidFill>
                <a:schemeClr val="accent6"/>
              </a:solidFill>
              <a:latin typeface="+mj-lt"/>
            </a:endParaRPr>
          </a:p>
          <a:p>
            <a:r>
              <a:rPr lang="en-GB" sz="3600" b="1" dirty="0" err="1" smtClean="0">
                <a:solidFill>
                  <a:schemeClr val="accent6"/>
                </a:solidFill>
                <a:latin typeface="+mj-lt"/>
              </a:rPr>
              <a:t>iLab</a:t>
            </a:r>
            <a:r>
              <a:rPr lang="en-GB" sz="3600" b="1" dirty="0" smtClean="0">
                <a:solidFill>
                  <a:schemeClr val="accent6"/>
                </a:solidFill>
                <a:latin typeface="+mj-lt"/>
              </a:rPr>
              <a:t>, </a:t>
            </a:r>
            <a:r>
              <a:rPr lang="en-GB" sz="3600" b="1" dirty="0" smtClean="0">
                <a:solidFill>
                  <a:schemeClr val="bg2">
                    <a:lumMod val="50000"/>
                  </a:schemeClr>
                </a:solidFill>
                <a:latin typeface="+mj-lt"/>
              </a:rPr>
              <a:t>University of Newcastle</a:t>
            </a:r>
            <a:endParaRPr lang="en-US" sz="3600" b="1" dirty="0">
              <a:solidFill>
                <a:schemeClr val="bg2">
                  <a:lumMod val="50000"/>
                </a:schemeClr>
              </a:solidFill>
              <a:latin typeface="+mj-lt"/>
            </a:endParaRPr>
          </a:p>
        </p:txBody>
      </p:sp>
      <p:pic>
        <p:nvPicPr>
          <p:cNvPr id="3074" name="Picture 2" descr="http://northexhibitionservices.com/wp-content/uploads/IMG_109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584" y="402908"/>
            <a:ext cx="5495454" cy="4119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ângulo 25"/>
          <p:cNvSpPr/>
          <p:nvPr/>
        </p:nvSpPr>
        <p:spPr>
          <a:xfrm>
            <a:off x="8519311" y="6283097"/>
            <a:ext cx="3808491" cy="400110"/>
          </a:xfrm>
          <a:prstGeom prst="rect">
            <a:avLst/>
          </a:prstGeom>
        </p:spPr>
        <p:txBody>
          <a:bodyPr wrap="square">
            <a:spAutoFit/>
          </a:bodyPr>
          <a:lstStyle/>
          <a:p>
            <a:r>
              <a:rPr lang="pt-PT" sz="2000" dirty="0"/>
              <a:t>http://di.ncl.ac.uk/ilablearn/</a:t>
            </a:r>
          </a:p>
        </p:txBody>
      </p:sp>
      <p:sp>
        <p:nvSpPr>
          <p:cNvPr id="2" name="Rectângulo 1"/>
          <p:cNvSpPr/>
          <p:nvPr/>
        </p:nvSpPr>
        <p:spPr>
          <a:xfrm>
            <a:off x="267251" y="1751906"/>
            <a:ext cx="4125040" cy="1077218"/>
          </a:xfrm>
          <a:prstGeom prst="rect">
            <a:avLst/>
          </a:prstGeom>
        </p:spPr>
        <p:txBody>
          <a:bodyPr wrap="none">
            <a:spAutoFit/>
          </a:bodyPr>
          <a:lstStyle/>
          <a:p>
            <a:r>
              <a:rPr lang="en-US" sz="3200" b="1" dirty="0">
                <a:latin typeface="+mj-lt"/>
              </a:rPr>
              <a:t>Digital Kitchen for </a:t>
            </a:r>
            <a:endParaRPr lang="en-US" sz="3200" b="1" dirty="0" smtClean="0">
              <a:latin typeface="+mj-lt"/>
            </a:endParaRPr>
          </a:p>
          <a:p>
            <a:r>
              <a:rPr lang="en-US" sz="3200" b="1" dirty="0">
                <a:latin typeface="+mj-lt"/>
              </a:rPr>
              <a:t> </a:t>
            </a:r>
            <a:r>
              <a:rPr lang="en-US" sz="3200" b="1" dirty="0" smtClean="0">
                <a:latin typeface="+mj-lt"/>
              </a:rPr>
              <a:t>         Language </a:t>
            </a:r>
            <a:r>
              <a:rPr lang="en-US" sz="3200" b="1" dirty="0">
                <a:latin typeface="+mj-lt"/>
              </a:rPr>
              <a:t>Learning</a:t>
            </a:r>
            <a:endParaRPr lang="pt-PT" sz="3200" dirty="0">
              <a:latin typeface="+mj-lt"/>
            </a:endParaRPr>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654" y="3236675"/>
            <a:ext cx="4701767" cy="3526325"/>
          </a:xfrm>
          <a:prstGeom prst="rect">
            <a:avLst/>
          </a:prstGeom>
          <a:ln>
            <a:noFill/>
          </a:ln>
          <a:effectLst>
            <a:softEdge rad="112500"/>
          </a:effectLst>
        </p:spPr>
      </p:pic>
    </p:spTree>
    <p:extLst>
      <p:ext uri="{BB962C8B-B14F-4D97-AF65-F5344CB8AC3E}">
        <p14:creationId xmlns:p14="http://schemas.microsoft.com/office/powerpoint/2010/main" val="1916272729"/>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215900" y="2672112"/>
            <a:ext cx="5821378" cy="2400657"/>
          </a:xfrm>
          <a:prstGeom prst="rect">
            <a:avLst/>
          </a:prstGeom>
        </p:spPr>
        <p:txBody>
          <a:bodyPr wrap="square">
            <a:spAutoFit/>
          </a:bodyPr>
          <a:lstStyle/>
          <a:p>
            <a:r>
              <a:rPr lang="en-US" dirty="0">
                <a:latin typeface="+mj-lt"/>
              </a:rPr>
              <a:t>Self </a:t>
            </a:r>
            <a:r>
              <a:rPr lang="en-US" dirty="0" err="1">
                <a:latin typeface="+mj-lt"/>
              </a:rPr>
              <a:t>Organised</a:t>
            </a:r>
            <a:r>
              <a:rPr lang="en-US" dirty="0">
                <a:latin typeface="+mj-lt"/>
              </a:rPr>
              <a:t> Learning Environments </a:t>
            </a:r>
            <a:endParaRPr lang="en-US" dirty="0" smtClean="0">
              <a:latin typeface="+mj-lt"/>
            </a:endParaRPr>
          </a:p>
          <a:p>
            <a:r>
              <a:rPr lang="en-US" sz="3200" b="1" dirty="0" smtClean="0">
                <a:latin typeface="+mj-lt"/>
              </a:rPr>
              <a:t>S.O.L.E</a:t>
            </a:r>
          </a:p>
          <a:p>
            <a:endParaRPr lang="en-US" dirty="0">
              <a:latin typeface="+mj-lt"/>
            </a:endParaRPr>
          </a:p>
          <a:p>
            <a:r>
              <a:rPr lang="en-US" dirty="0" smtClean="0">
                <a:latin typeface="+mj-lt"/>
              </a:rPr>
              <a:t>Self </a:t>
            </a:r>
            <a:r>
              <a:rPr lang="en-US" dirty="0" err="1">
                <a:latin typeface="+mj-lt"/>
              </a:rPr>
              <a:t>Organised</a:t>
            </a:r>
            <a:r>
              <a:rPr lang="en-US" dirty="0">
                <a:latin typeface="+mj-lt"/>
              </a:rPr>
              <a:t> Mediated Learning </a:t>
            </a:r>
            <a:endParaRPr lang="en-US" dirty="0" smtClean="0">
              <a:latin typeface="+mj-lt"/>
            </a:endParaRPr>
          </a:p>
          <a:p>
            <a:r>
              <a:rPr lang="en-US" dirty="0" smtClean="0">
                <a:latin typeface="+mj-lt"/>
              </a:rPr>
              <a:t>Environments </a:t>
            </a:r>
          </a:p>
          <a:p>
            <a:r>
              <a:rPr lang="en-US" sz="2800" dirty="0"/>
              <a:t>S.O.M.E </a:t>
            </a:r>
          </a:p>
          <a:p>
            <a:endParaRPr lang="pt-PT" dirty="0">
              <a:latin typeface="+mj-lt"/>
            </a:endParaRPr>
          </a:p>
        </p:txBody>
      </p:sp>
      <p:sp>
        <p:nvSpPr>
          <p:cNvPr id="5" name="TextBox 21"/>
          <p:cNvSpPr txBox="1"/>
          <p:nvPr/>
        </p:nvSpPr>
        <p:spPr>
          <a:xfrm>
            <a:off x="297028" y="-112491"/>
            <a:ext cx="5948480" cy="1200329"/>
          </a:xfrm>
          <a:prstGeom prst="rect">
            <a:avLst/>
          </a:prstGeom>
          <a:noFill/>
        </p:spPr>
        <p:txBody>
          <a:bodyPr wrap="square" rtlCol="0">
            <a:spAutoFit/>
          </a:bodyPr>
          <a:lstStyle/>
          <a:p>
            <a:endParaRPr lang="en-GB" sz="3600" b="1" dirty="0">
              <a:solidFill>
                <a:schemeClr val="accent6"/>
              </a:solidFill>
              <a:latin typeface="+mj-lt"/>
            </a:endParaRPr>
          </a:p>
          <a:p>
            <a:r>
              <a:rPr lang="en-GB" sz="3600" b="1" dirty="0" err="1" smtClean="0">
                <a:solidFill>
                  <a:schemeClr val="accent6"/>
                </a:solidFill>
                <a:latin typeface="+mj-lt"/>
              </a:rPr>
              <a:t>iLab</a:t>
            </a:r>
            <a:r>
              <a:rPr lang="en-GB" sz="3600" b="1" dirty="0" smtClean="0">
                <a:solidFill>
                  <a:schemeClr val="accent6"/>
                </a:solidFill>
                <a:latin typeface="+mj-lt"/>
              </a:rPr>
              <a:t>, </a:t>
            </a:r>
            <a:r>
              <a:rPr lang="en-GB" sz="3600" b="1" dirty="0" smtClean="0">
                <a:solidFill>
                  <a:schemeClr val="bg2">
                    <a:lumMod val="50000"/>
                  </a:schemeClr>
                </a:solidFill>
                <a:latin typeface="+mj-lt"/>
              </a:rPr>
              <a:t>University of Newcastle</a:t>
            </a:r>
            <a:endParaRPr lang="en-US" sz="3600" b="1" dirty="0">
              <a:solidFill>
                <a:schemeClr val="bg2">
                  <a:lumMod val="50000"/>
                </a:schemeClr>
              </a:solidFill>
              <a:latin typeface="+mj-lt"/>
            </a:endParaRPr>
          </a:p>
        </p:txBody>
      </p:sp>
      <p:sp>
        <p:nvSpPr>
          <p:cNvPr id="6" name="AutoShape 2" descr="http://di.ncl.ac.uk/ilablearn/wp-content/uploads/2013/02/Prof-Sugata-Mitra-41.jpg"/>
          <p:cNvSpPr>
            <a:spLocks noChangeAspect="1" noChangeArrowheads="1"/>
          </p:cNvSpPr>
          <p:nvPr/>
        </p:nvSpPr>
        <p:spPr bwMode="auto">
          <a:xfrm>
            <a:off x="63500" y="-136525"/>
            <a:ext cx="9772650" cy="651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AutoShape 4" descr="http://di.ncl.ac.uk/ilablearn/wp-content/uploads/2013/02/Prof-Sugata-Mitra-41.jpg"/>
          <p:cNvSpPr>
            <a:spLocks noChangeAspect="1" noChangeArrowheads="1"/>
          </p:cNvSpPr>
          <p:nvPr/>
        </p:nvSpPr>
        <p:spPr bwMode="auto">
          <a:xfrm>
            <a:off x="215900" y="15875"/>
            <a:ext cx="9772650" cy="651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094" y="1268141"/>
            <a:ext cx="7892640" cy="5262834"/>
          </a:xfrm>
          <a:prstGeom prst="rect">
            <a:avLst/>
          </a:prstGeom>
          <a:ln>
            <a:noFill/>
          </a:ln>
          <a:effectLst>
            <a:softEdge rad="112500"/>
          </a:effectLst>
        </p:spPr>
      </p:pic>
    </p:spTree>
    <p:extLst>
      <p:ext uri="{BB962C8B-B14F-4D97-AF65-F5344CB8AC3E}">
        <p14:creationId xmlns:p14="http://schemas.microsoft.com/office/powerpoint/2010/main" val="698312125"/>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215900" y="1730551"/>
            <a:ext cx="5821378" cy="5016758"/>
          </a:xfrm>
          <a:prstGeom prst="rect">
            <a:avLst/>
          </a:prstGeom>
        </p:spPr>
        <p:txBody>
          <a:bodyPr wrap="square">
            <a:spAutoFit/>
          </a:bodyPr>
          <a:lstStyle/>
          <a:p>
            <a:r>
              <a:rPr lang="en-US" sz="2800" b="1" dirty="0" smtClean="0">
                <a:latin typeface="+mj-lt"/>
              </a:rPr>
              <a:t>Prof. </a:t>
            </a:r>
            <a:r>
              <a:rPr lang="en-US" sz="2800" b="1" dirty="0" err="1" smtClean="0">
                <a:latin typeface="+mj-lt"/>
              </a:rPr>
              <a:t>Sugatra</a:t>
            </a:r>
            <a:r>
              <a:rPr lang="en-US" sz="2800" b="1" dirty="0" smtClean="0">
                <a:latin typeface="+mj-lt"/>
              </a:rPr>
              <a:t> </a:t>
            </a:r>
            <a:r>
              <a:rPr lang="en-US" sz="2800" b="1" dirty="0" err="1" smtClean="0">
                <a:latin typeface="+mj-lt"/>
              </a:rPr>
              <a:t>Mitra</a:t>
            </a:r>
            <a:endParaRPr lang="en-US" sz="2800" b="1" dirty="0" smtClean="0">
              <a:latin typeface="+mj-lt"/>
            </a:endParaRPr>
          </a:p>
          <a:p>
            <a:endParaRPr lang="en-US" sz="2800" dirty="0">
              <a:latin typeface="+mj-lt"/>
            </a:endParaRPr>
          </a:p>
          <a:p>
            <a:r>
              <a:rPr lang="en-US" sz="2800" dirty="0" smtClean="0">
                <a:latin typeface="+mj-lt"/>
              </a:rPr>
              <a:t>‘Hole in the Wall’ </a:t>
            </a:r>
            <a:r>
              <a:rPr lang="en-US" sz="2800" dirty="0" err="1" smtClean="0">
                <a:latin typeface="+mj-lt"/>
              </a:rPr>
              <a:t>Projet</a:t>
            </a:r>
            <a:endParaRPr lang="en-US" sz="2800" dirty="0" smtClean="0">
              <a:latin typeface="+mj-lt"/>
            </a:endParaRPr>
          </a:p>
          <a:p>
            <a:endParaRPr lang="en-US" sz="2800" dirty="0">
              <a:latin typeface="+mj-lt"/>
            </a:endParaRPr>
          </a:p>
          <a:p>
            <a:endParaRPr lang="en-US" sz="2800" dirty="0" smtClean="0">
              <a:latin typeface="+mj-lt"/>
            </a:endParaRPr>
          </a:p>
          <a:p>
            <a:endParaRPr lang="en-US" sz="2800" dirty="0">
              <a:latin typeface="+mj-lt"/>
            </a:endParaRPr>
          </a:p>
          <a:p>
            <a:r>
              <a:rPr lang="pt-PT" sz="1400" i="1" dirty="0"/>
              <a:t>Levei a experiência para o Nordeste da Índia, para uma </a:t>
            </a:r>
            <a:r>
              <a:rPr lang="pt-PT" sz="1400" i="1" dirty="0" smtClean="0"/>
              <a:t>aldeia onde</a:t>
            </a:r>
            <a:r>
              <a:rPr lang="pt-PT" sz="1400" i="1" dirty="0"/>
              <a:t>, por alguma razão, não havia professor de Inglês, e as crianças não </a:t>
            </a:r>
            <a:r>
              <a:rPr lang="pt-PT" sz="1400" i="1" dirty="0" smtClean="0"/>
              <a:t>falavam </a:t>
            </a:r>
            <a:r>
              <a:rPr lang="pt-PT" sz="1400" i="1" dirty="0"/>
              <a:t>nada de Inglês. E construí um 'buraco-na-parede'. </a:t>
            </a:r>
            <a:endParaRPr lang="pt-PT" sz="1400" i="1" dirty="0" smtClean="0"/>
          </a:p>
          <a:p>
            <a:r>
              <a:rPr lang="pt-PT" sz="1400" i="1" dirty="0" smtClean="0"/>
              <a:t>(…). Deixei lá </a:t>
            </a:r>
            <a:r>
              <a:rPr lang="pt-PT" sz="1400" i="1" dirty="0"/>
              <a:t>um computador com muitos </a:t>
            </a:r>
            <a:r>
              <a:rPr lang="pt-PT" sz="1400" i="1" dirty="0" err="1"/>
              <a:t>CDs</a:t>
            </a:r>
            <a:r>
              <a:rPr lang="pt-PT" sz="1400" i="1" dirty="0"/>
              <a:t> -- lá não </a:t>
            </a:r>
            <a:r>
              <a:rPr lang="pt-PT" sz="1400" i="1" dirty="0" smtClean="0"/>
              <a:t>tinham internet </a:t>
            </a:r>
            <a:r>
              <a:rPr lang="pt-PT" sz="1400" i="1" dirty="0"/>
              <a:t>-- e regressei três meses depois. Então quando voltei, </a:t>
            </a:r>
            <a:r>
              <a:rPr lang="pt-PT" sz="1400" i="1" dirty="0" smtClean="0"/>
              <a:t>encontrei duas </a:t>
            </a:r>
            <a:r>
              <a:rPr lang="pt-PT" sz="1400" i="1" dirty="0"/>
              <a:t>crianças, com 8 e 12 anos, que estavam a jogar um jogo no computador. Assim que me viram, </a:t>
            </a:r>
            <a:r>
              <a:rPr lang="pt-PT" sz="1400" i="1" dirty="0" smtClean="0"/>
              <a:t>disseram-me: </a:t>
            </a:r>
          </a:p>
          <a:p>
            <a:endParaRPr lang="pt-PT" sz="1400" i="1" dirty="0"/>
          </a:p>
          <a:p>
            <a:pPr algn="ctr"/>
            <a:r>
              <a:rPr lang="pt-PT" sz="1600" i="1" dirty="0" smtClean="0"/>
              <a:t> </a:t>
            </a:r>
            <a:r>
              <a:rPr lang="pt-PT" sz="2000" i="1" dirty="0" smtClean="0"/>
              <a:t>'Precisamos </a:t>
            </a:r>
            <a:r>
              <a:rPr lang="pt-PT" sz="2000" i="1" dirty="0"/>
              <a:t>de um processador mais rápido e de </a:t>
            </a:r>
            <a:r>
              <a:rPr lang="pt-PT" sz="2000" i="1" dirty="0" smtClean="0"/>
              <a:t>um rato </a:t>
            </a:r>
            <a:r>
              <a:rPr lang="pt-PT" sz="2000" i="1" dirty="0"/>
              <a:t>melhor'. </a:t>
            </a:r>
            <a:endParaRPr lang="pt-PT" sz="2000" i="1" dirty="0">
              <a:latin typeface="+mj-lt"/>
            </a:endParaRPr>
          </a:p>
        </p:txBody>
      </p:sp>
      <p:sp>
        <p:nvSpPr>
          <p:cNvPr id="5" name="TextBox 21"/>
          <p:cNvSpPr txBox="1"/>
          <p:nvPr/>
        </p:nvSpPr>
        <p:spPr>
          <a:xfrm>
            <a:off x="40905" y="-573006"/>
            <a:ext cx="5948480" cy="1200329"/>
          </a:xfrm>
          <a:prstGeom prst="rect">
            <a:avLst/>
          </a:prstGeom>
          <a:noFill/>
        </p:spPr>
        <p:txBody>
          <a:bodyPr wrap="square" rtlCol="0">
            <a:spAutoFit/>
          </a:bodyPr>
          <a:lstStyle/>
          <a:p>
            <a:endParaRPr lang="en-GB" sz="3600" b="1" dirty="0">
              <a:solidFill>
                <a:schemeClr val="accent6"/>
              </a:solidFill>
              <a:latin typeface="+mj-lt"/>
            </a:endParaRPr>
          </a:p>
          <a:p>
            <a:r>
              <a:rPr lang="en-GB" sz="3600" b="1" dirty="0" err="1" smtClean="0">
                <a:solidFill>
                  <a:schemeClr val="accent6"/>
                </a:solidFill>
                <a:latin typeface="+mj-lt"/>
              </a:rPr>
              <a:t>iLab</a:t>
            </a:r>
            <a:r>
              <a:rPr lang="en-GB" sz="3600" b="1" dirty="0" smtClean="0">
                <a:solidFill>
                  <a:schemeClr val="accent6"/>
                </a:solidFill>
                <a:latin typeface="+mj-lt"/>
              </a:rPr>
              <a:t>, </a:t>
            </a:r>
            <a:r>
              <a:rPr lang="en-GB" sz="3600" b="1" dirty="0" smtClean="0">
                <a:solidFill>
                  <a:schemeClr val="bg2">
                    <a:lumMod val="50000"/>
                  </a:schemeClr>
                </a:solidFill>
                <a:latin typeface="+mj-lt"/>
              </a:rPr>
              <a:t>University of Newcastle</a:t>
            </a:r>
            <a:endParaRPr lang="en-US" sz="3600" b="1" dirty="0">
              <a:solidFill>
                <a:schemeClr val="bg2">
                  <a:lumMod val="50000"/>
                </a:schemeClr>
              </a:solidFill>
              <a:latin typeface="+mj-lt"/>
            </a:endParaRPr>
          </a:p>
        </p:txBody>
      </p:sp>
      <p:sp>
        <p:nvSpPr>
          <p:cNvPr id="6" name="AutoShape 2" descr="http://di.ncl.ac.uk/ilablearn/wp-content/uploads/2013/02/Prof-Sugata-Mitra-41.jpg"/>
          <p:cNvSpPr>
            <a:spLocks noChangeAspect="1" noChangeArrowheads="1"/>
          </p:cNvSpPr>
          <p:nvPr/>
        </p:nvSpPr>
        <p:spPr bwMode="auto">
          <a:xfrm>
            <a:off x="63500" y="-136525"/>
            <a:ext cx="9772650" cy="651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AutoShape 4" descr="http://di.ncl.ac.uk/ilablearn/wp-content/uploads/2013/02/Prof-Sugata-Mitra-41.jpg"/>
          <p:cNvSpPr>
            <a:spLocks noChangeAspect="1" noChangeArrowheads="1"/>
          </p:cNvSpPr>
          <p:nvPr/>
        </p:nvSpPr>
        <p:spPr bwMode="auto">
          <a:xfrm>
            <a:off x="469397" y="405179"/>
            <a:ext cx="9772650" cy="651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7172" name="Picture 4" descr="http://islifeabsurd.files.wordpress.com/2012/08/hole-in-the-wall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84" y="3054356"/>
            <a:ext cx="5155837" cy="3434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http://blogs.worldbank.org/edutech/files/edutech/hiwel_05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3798" y="405179"/>
            <a:ext cx="3937472" cy="296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https://catracalivre.com.br/wp-content/uploads/2011/06/Hole-in-the-Wall-divulga%C3%A7%C3%A3o.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3200" y="1730551"/>
            <a:ext cx="3237614" cy="2156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6201101" y="6522215"/>
            <a:ext cx="8426827" cy="307777"/>
          </a:xfrm>
          <a:prstGeom prst="rect">
            <a:avLst/>
          </a:prstGeom>
        </p:spPr>
        <p:txBody>
          <a:bodyPr wrap="square">
            <a:spAutoFit/>
          </a:bodyPr>
          <a:lstStyle/>
          <a:p>
            <a:r>
              <a:rPr lang="pt-PT" sz="1400" dirty="0"/>
              <a:t>https://www.ted.com/talks/sugata_mitra_shows_how_kids_teach_themselves</a:t>
            </a:r>
          </a:p>
        </p:txBody>
      </p:sp>
    </p:spTree>
    <p:extLst>
      <p:ext uri="{BB962C8B-B14F-4D97-AF65-F5344CB8AC3E}">
        <p14:creationId xmlns:p14="http://schemas.microsoft.com/office/powerpoint/2010/main" val="27610802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234" y="237109"/>
            <a:ext cx="4572924" cy="6317253"/>
          </a:xfrm>
          <a:prstGeom prst="rect">
            <a:avLst/>
          </a:prstGeom>
        </p:spPr>
      </p:pic>
      <p:pic>
        <p:nvPicPr>
          <p:cNvPr id="819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793" y="1973655"/>
            <a:ext cx="7424196" cy="4143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Rectângulo 5"/>
          <p:cNvSpPr/>
          <p:nvPr/>
        </p:nvSpPr>
        <p:spPr>
          <a:xfrm>
            <a:off x="1394228" y="6008262"/>
            <a:ext cx="914400" cy="67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rot="18903966">
            <a:off x="832454" y="6005484"/>
            <a:ext cx="914400" cy="67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Marcador de Posição de Conteúdo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9989907">
            <a:off x="1924971" y="5574769"/>
            <a:ext cx="2629358" cy="1217928"/>
          </a:xfrm>
        </p:spPr>
      </p:pic>
      <p:sp>
        <p:nvSpPr>
          <p:cNvPr id="8" name="Rectângulo 7"/>
          <p:cNvSpPr/>
          <p:nvPr/>
        </p:nvSpPr>
        <p:spPr>
          <a:xfrm>
            <a:off x="2458650" y="505986"/>
            <a:ext cx="9958624" cy="830997"/>
          </a:xfrm>
          <a:prstGeom prst="rect">
            <a:avLst/>
          </a:prstGeom>
        </p:spPr>
        <p:txBody>
          <a:bodyPr wrap="none">
            <a:spAutoFit/>
          </a:bodyPr>
          <a:lstStyle/>
          <a:p>
            <a:r>
              <a:rPr lang="pt-PT" sz="4800" dirty="0">
                <a:latin typeface="+mj-lt"/>
                <a:ea typeface="Calibri" panose="020F0502020204030204" pitchFamily="34" charset="0"/>
                <a:cs typeface="American Typewriter"/>
              </a:rPr>
              <a:t>Future </a:t>
            </a:r>
            <a:r>
              <a:rPr lang="pt-PT" sz="4800" dirty="0" err="1">
                <a:latin typeface="+mj-lt"/>
                <a:ea typeface="Calibri" panose="020F0502020204030204" pitchFamily="34" charset="0"/>
                <a:cs typeface="American Typewriter"/>
              </a:rPr>
              <a:t>Teacher</a:t>
            </a:r>
            <a:r>
              <a:rPr lang="pt-PT" sz="4800" dirty="0">
                <a:latin typeface="+mj-lt"/>
                <a:ea typeface="Calibri" panose="020F0502020204030204" pitchFamily="34" charset="0"/>
                <a:cs typeface="American Typewriter"/>
              </a:rPr>
              <a:t> </a:t>
            </a:r>
            <a:r>
              <a:rPr lang="pt-PT" sz="4800" b="1" dirty="0">
                <a:solidFill>
                  <a:srgbClr val="92D050"/>
                </a:solidFill>
                <a:latin typeface="+mj-lt"/>
                <a:ea typeface="Calibri" panose="020F0502020204030204" pitchFamily="34" charset="0"/>
                <a:cs typeface="American Typewriter"/>
              </a:rPr>
              <a:t>E-</a:t>
            </a:r>
            <a:r>
              <a:rPr lang="pt-PT" sz="4800" b="1" dirty="0" err="1">
                <a:solidFill>
                  <a:srgbClr val="92D050"/>
                </a:solidFill>
                <a:latin typeface="+mj-lt"/>
                <a:ea typeface="Calibri" panose="020F0502020204030204" pitchFamily="34" charset="0"/>
                <a:cs typeface="American Typewriter"/>
              </a:rPr>
              <a:t>ducation</a:t>
            </a:r>
            <a:r>
              <a:rPr lang="pt-PT" sz="4800" b="1" dirty="0">
                <a:solidFill>
                  <a:srgbClr val="92D050"/>
                </a:solidFill>
                <a:latin typeface="+mj-lt"/>
                <a:ea typeface="Calibri" panose="020F0502020204030204" pitchFamily="34" charset="0"/>
                <a:cs typeface="American Typewriter"/>
              </a:rPr>
              <a:t> </a:t>
            </a:r>
            <a:r>
              <a:rPr lang="pt-PT" sz="4800" b="1" dirty="0" err="1" smtClean="0">
                <a:solidFill>
                  <a:srgbClr val="92D050"/>
                </a:solidFill>
                <a:latin typeface="+mj-lt"/>
                <a:ea typeface="Calibri" panose="020F0502020204030204" pitchFamily="34" charset="0"/>
                <a:cs typeface="American Typewriter"/>
              </a:rPr>
              <a:t>Lab</a:t>
            </a:r>
            <a:r>
              <a:rPr lang="pt-PT" sz="4800" b="1" dirty="0" smtClean="0">
                <a:latin typeface="+mj-lt"/>
                <a:ea typeface="Calibri" panose="020F0502020204030204" pitchFamily="34" charset="0"/>
                <a:cs typeface="American Typewriter"/>
              </a:rPr>
              <a:t>, </a:t>
            </a:r>
            <a:r>
              <a:rPr lang="pt-PT" sz="4800" b="1" dirty="0" err="1" smtClean="0">
                <a:latin typeface="+mj-lt"/>
                <a:ea typeface="Calibri" panose="020F0502020204030204" pitchFamily="34" charset="0"/>
                <a:cs typeface="American Typewriter"/>
              </a:rPr>
              <a:t>ULisboa</a:t>
            </a:r>
            <a:r>
              <a:rPr lang="pt-PT" sz="4800" dirty="0" smtClean="0">
                <a:latin typeface="+mj-lt"/>
                <a:ea typeface="Calibri" panose="020F0502020204030204" pitchFamily="34" charset="0"/>
                <a:cs typeface="American Typewriter"/>
              </a:rPr>
              <a:t> </a:t>
            </a:r>
            <a:endParaRPr lang="pt-PT" sz="4800" dirty="0">
              <a:latin typeface="+mj-lt"/>
            </a:endParaRPr>
          </a:p>
        </p:txBody>
      </p:sp>
    </p:spTree>
    <p:extLst>
      <p:ext uri="{BB962C8B-B14F-4D97-AF65-F5344CB8AC3E}">
        <p14:creationId xmlns:p14="http://schemas.microsoft.com/office/powerpoint/2010/main" val="22903437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ec.dge.mec.pt/files/2013/01/numeros-itec-tota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802" y="1337543"/>
            <a:ext cx="8068691" cy="4977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863840" y="380336"/>
            <a:ext cx="3704347" cy="646331"/>
          </a:xfrm>
          <a:prstGeom prst="rect">
            <a:avLst/>
          </a:prstGeom>
        </p:spPr>
        <p:txBody>
          <a:bodyPr wrap="none">
            <a:spAutoFit/>
          </a:bodyPr>
          <a:lstStyle/>
          <a:p>
            <a:r>
              <a:rPr lang="en-GB" sz="3600" b="1" dirty="0" err="1" smtClean="0">
                <a:solidFill>
                  <a:schemeClr val="accent6"/>
                </a:solidFill>
                <a:latin typeface="+mj-lt"/>
              </a:rPr>
              <a:t>Ciclos</a:t>
            </a:r>
            <a:r>
              <a:rPr lang="en-GB" sz="3600" b="1" dirty="0" smtClean="0">
                <a:solidFill>
                  <a:schemeClr val="accent6"/>
                </a:solidFill>
                <a:latin typeface="+mj-lt"/>
              </a:rPr>
              <a:t> de </a:t>
            </a:r>
            <a:r>
              <a:rPr lang="en-GB" sz="3600" b="1" dirty="0" err="1" smtClean="0">
                <a:solidFill>
                  <a:schemeClr val="accent6"/>
                </a:solidFill>
                <a:latin typeface="+mj-lt"/>
              </a:rPr>
              <a:t>Pilotagem</a:t>
            </a:r>
            <a:endParaRPr lang="pt-PT" sz="3600" dirty="0">
              <a:latin typeface="+mj-lt"/>
            </a:endParaRPr>
          </a:p>
        </p:txBody>
      </p:sp>
      <p:pic>
        <p:nvPicPr>
          <p:cNvPr id="4" name="Picture 16"/>
          <p:cNvPicPr/>
          <p:nvPr/>
        </p:nvPicPr>
        <p:blipFill>
          <a:blip r:embed="rId3" cstate="print">
            <a:extLst>
              <a:ext uri="{28A0092B-C50C-407E-A947-70E740481C1C}">
                <a14:useLocalDpi xmlns:a14="http://schemas.microsoft.com/office/drawing/2010/main" val="0"/>
              </a:ext>
            </a:extLst>
          </a:blip>
          <a:stretch>
            <a:fillRect/>
          </a:stretch>
        </p:blipFill>
        <p:spPr>
          <a:xfrm>
            <a:off x="10985191" y="6075341"/>
            <a:ext cx="1035642" cy="652787"/>
          </a:xfrm>
          <a:prstGeom prst="rect">
            <a:avLst/>
          </a:prstGeom>
        </p:spPr>
      </p:pic>
    </p:spTree>
    <p:extLst>
      <p:ext uri="{BB962C8B-B14F-4D97-AF65-F5344CB8AC3E}">
        <p14:creationId xmlns:p14="http://schemas.microsoft.com/office/powerpoint/2010/main" val="12969629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1471" y="-114439"/>
            <a:ext cx="10829058"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ctr">
              <a:lnSpc>
                <a:spcPct val="107000"/>
              </a:lnSpc>
              <a:spcBef>
                <a:spcPts val="0"/>
              </a:spcBef>
            </a:pPr>
            <a:r>
              <a:rPr lang="pt-PT" sz="4800" dirty="0" smtClean="0">
                <a:ea typeface="Calibri" panose="020F0502020204030204" pitchFamily="34" charset="0"/>
                <a:cs typeface="American Typewriter"/>
              </a:rPr>
              <a:t>Projeto Future Teacher </a:t>
            </a:r>
            <a:r>
              <a:rPr lang="pt-PT" sz="4800" b="1" dirty="0" smtClean="0">
                <a:solidFill>
                  <a:srgbClr val="92D050"/>
                </a:solidFill>
                <a:ea typeface="Calibri" panose="020F0502020204030204" pitchFamily="34" charset="0"/>
                <a:cs typeface="American Typewriter"/>
              </a:rPr>
              <a:t>E-ducation Lab</a:t>
            </a:r>
            <a:r>
              <a:rPr lang="pt-PT" sz="4800" dirty="0" smtClean="0">
                <a:solidFill>
                  <a:schemeClr val="bg2">
                    <a:lumMod val="50000"/>
                  </a:schemeClr>
                </a:solidFill>
                <a:ea typeface="Calibri" panose="020F0502020204030204" pitchFamily="34" charset="0"/>
                <a:cs typeface="American Typewriter"/>
              </a:rPr>
              <a:t>:  </a:t>
            </a:r>
            <a:r>
              <a:rPr lang="pt-PT" sz="4800" dirty="0" err="1" smtClean="0">
                <a:ea typeface="Calibri" panose="020F0502020204030204" pitchFamily="34" charset="0"/>
                <a:cs typeface="American Typewriter"/>
              </a:rPr>
              <a:t>objetivos</a:t>
            </a:r>
            <a:endParaRPr lang="pt-PT" sz="4800" b="1" dirty="0"/>
          </a:p>
        </p:txBody>
      </p:sp>
      <p:sp>
        <p:nvSpPr>
          <p:cNvPr id="2" name="Marcador de Posição de Conteúdo 1"/>
          <p:cNvSpPr>
            <a:spLocks noGrp="1"/>
          </p:cNvSpPr>
          <p:nvPr>
            <p:ph idx="1"/>
          </p:nvPr>
        </p:nvSpPr>
        <p:spPr>
          <a:xfrm>
            <a:off x="838200" y="2273161"/>
            <a:ext cx="10515600" cy="4351338"/>
          </a:xfrm>
        </p:spPr>
        <p:txBody>
          <a:bodyPr/>
          <a:lstStyle/>
          <a:p>
            <a:pPr marL="0" indent="0">
              <a:buNone/>
            </a:pPr>
            <a:r>
              <a:rPr lang="pt-PT" dirty="0" smtClean="0">
                <a:latin typeface="+mj-lt"/>
              </a:rPr>
              <a:t>Espaço </a:t>
            </a:r>
            <a:r>
              <a:rPr lang="pt-PT" dirty="0">
                <a:latin typeface="+mj-lt"/>
              </a:rPr>
              <a:t>de </a:t>
            </a:r>
            <a:r>
              <a:rPr lang="pt-PT" dirty="0" smtClean="0">
                <a:latin typeface="+mj-lt"/>
              </a:rPr>
              <a:t>aprendizagem, </a:t>
            </a:r>
            <a:r>
              <a:rPr lang="pt-PT" dirty="0">
                <a:latin typeface="+mj-lt"/>
              </a:rPr>
              <a:t>equipado com as mais modernas </a:t>
            </a:r>
            <a:r>
              <a:rPr lang="pt-PT" b="1" dirty="0">
                <a:latin typeface="+mj-lt"/>
              </a:rPr>
              <a:t>tecnologias </a:t>
            </a:r>
            <a:r>
              <a:rPr lang="pt-PT" b="1" dirty="0" smtClean="0">
                <a:latin typeface="+mj-lt"/>
              </a:rPr>
              <a:t>digitais,</a:t>
            </a:r>
            <a:r>
              <a:rPr lang="pt-PT" dirty="0" smtClean="0">
                <a:latin typeface="+mj-lt"/>
              </a:rPr>
              <a:t> </a:t>
            </a:r>
            <a:r>
              <a:rPr lang="pt-PT" dirty="0">
                <a:latin typeface="+mj-lt"/>
              </a:rPr>
              <a:t>num layout adaptável e flexível de modo a</a:t>
            </a:r>
            <a:r>
              <a:rPr lang="pt-PT" dirty="0" smtClean="0">
                <a:latin typeface="+mj-lt"/>
              </a:rPr>
              <a:t>:</a:t>
            </a:r>
          </a:p>
          <a:p>
            <a:pPr marL="0" indent="0">
              <a:buNone/>
            </a:pPr>
            <a:endParaRPr lang="pt-PT" dirty="0">
              <a:latin typeface="+mj-lt"/>
            </a:endParaRPr>
          </a:p>
          <a:p>
            <a:pPr lvl="0"/>
            <a:r>
              <a:rPr lang="pt-PT" dirty="0">
                <a:latin typeface="+mj-lt"/>
              </a:rPr>
              <a:t>permitir a exploração de novos cenários </a:t>
            </a:r>
            <a:r>
              <a:rPr lang="pt-PT" dirty="0" smtClean="0">
                <a:latin typeface="+mj-lt"/>
              </a:rPr>
              <a:t>para a </a:t>
            </a:r>
            <a:r>
              <a:rPr lang="pt-PT" dirty="0">
                <a:latin typeface="+mj-lt"/>
              </a:rPr>
              <a:t>formação inicial e continua de professores </a:t>
            </a:r>
          </a:p>
          <a:p>
            <a:pPr lvl="0"/>
            <a:r>
              <a:rPr lang="pt-PT" dirty="0" smtClean="0">
                <a:latin typeface="+mj-lt"/>
              </a:rPr>
              <a:t>desenvolver </a:t>
            </a:r>
            <a:r>
              <a:rPr lang="pt-PT" dirty="0">
                <a:latin typeface="+mj-lt"/>
              </a:rPr>
              <a:t>workshops regulares sobre a utilização educativa das </a:t>
            </a:r>
            <a:r>
              <a:rPr lang="pt-PT" dirty="0" smtClean="0">
                <a:latin typeface="+mj-lt"/>
              </a:rPr>
              <a:t>tecnologias </a:t>
            </a:r>
            <a:r>
              <a:rPr lang="pt-PT" dirty="0">
                <a:latin typeface="+mj-lt"/>
              </a:rPr>
              <a:t>e ambientes online, analisando o seu poder transformador no que respeita às práticas de ensino </a:t>
            </a:r>
            <a:r>
              <a:rPr lang="pt-PT" dirty="0" smtClean="0">
                <a:latin typeface="+mj-lt"/>
              </a:rPr>
              <a:t>e aprendizagem no </a:t>
            </a:r>
            <a:r>
              <a:rPr lang="pt-PT" dirty="0">
                <a:latin typeface="+mj-lt"/>
              </a:rPr>
              <a:t>ensino superior.</a:t>
            </a:r>
          </a:p>
          <a:p>
            <a:endParaRPr lang="pt-PT" dirty="0">
              <a:latin typeface="+mj-lt"/>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53" y="79519"/>
            <a:ext cx="1192235" cy="668627"/>
          </a:xfrm>
          <a:prstGeom prst="rect">
            <a:avLst/>
          </a:prstGeom>
        </p:spPr>
      </p:pic>
    </p:spTree>
    <p:extLst>
      <p:ext uri="{BB962C8B-B14F-4D97-AF65-F5344CB8AC3E}">
        <p14:creationId xmlns:p14="http://schemas.microsoft.com/office/powerpoint/2010/main" val="2644810105"/>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31227" y="1445069"/>
            <a:ext cx="7219950" cy="2898053"/>
          </a:xfrm>
        </p:spPr>
        <p:txBody>
          <a:bodyPr>
            <a:normAutofit fontScale="62500" lnSpcReduction="20000"/>
          </a:bodyPr>
          <a:lstStyle/>
          <a:p>
            <a:r>
              <a:rPr lang="pt-PT" sz="6400" b="1" dirty="0" smtClean="0">
                <a:solidFill>
                  <a:srgbClr val="767171"/>
                </a:solidFill>
                <a:latin typeface="Calibri Light" panose="020F0302020204030204" pitchFamily="34" charset="0"/>
                <a:ea typeface="Calibri" panose="020F0502020204030204" pitchFamily="34" charset="0"/>
                <a:cs typeface="American Typewriter"/>
              </a:rPr>
              <a:t>Neuza </a:t>
            </a:r>
            <a:r>
              <a:rPr lang="pt-PT" sz="6400" b="1" dirty="0" smtClean="0">
                <a:solidFill>
                  <a:srgbClr val="767171"/>
                </a:solidFill>
                <a:latin typeface="Calibri Light" panose="020F0302020204030204" pitchFamily="34" charset="0"/>
                <a:ea typeface="Calibri" panose="020F0502020204030204" pitchFamily="34" charset="0"/>
                <a:cs typeface="American Typewriter"/>
              </a:rPr>
              <a:t>Pedro</a:t>
            </a:r>
          </a:p>
          <a:p>
            <a:endParaRPr lang="pt-PT" sz="6400" dirty="0" smtClean="0">
              <a:solidFill>
                <a:srgbClr val="767171"/>
              </a:solidFill>
              <a:latin typeface="Calibri Light" panose="020F0302020204030204" pitchFamily="34" charset="0"/>
              <a:ea typeface="Calibri" panose="020F0502020204030204" pitchFamily="34" charset="0"/>
              <a:cs typeface="American Typewriter"/>
            </a:endParaRPr>
          </a:p>
          <a:p>
            <a:r>
              <a:rPr lang="pt-PT" sz="3600" dirty="0" smtClean="0">
                <a:solidFill>
                  <a:srgbClr val="767171"/>
                </a:solidFill>
                <a:latin typeface="+mj-lt"/>
                <a:ea typeface="Calibri" panose="020F0502020204030204" pitchFamily="34" charset="0"/>
                <a:cs typeface="American Typewriter"/>
              </a:rPr>
              <a:t>Contactos: </a:t>
            </a:r>
            <a:r>
              <a:rPr lang="pt-PT" sz="3600" dirty="0" smtClean="0">
                <a:solidFill>
                  <a:srgbClr val="767171"/>
                </a:solidFill>
                <a:latin typeface="+mj-lt"/>
                <a:ea typeface="Calibri" panose="020F0502020204030204" pitchFamily="34" charset="0"/>
                <a:cs typeface="American Typewriter"/>
                <a:hlinkClick r:id="rId2"/>
              </a:rPr>
              <a:t>nspedro@ie.ul.pt</a:t>
            </a:r>
            <a:endParaRPr lang="pt-PT" sz="3600" dirty="0" smtClean="0">
              <a:solidFill>
                <a:srgbClr val="767171"/>
              </a:solidFill>
              <a:latin typeface="+mj-lt"/>
              <a:ea typeface="Calibri" panose="020F0502020204030204" pitchFamily="34" charset="0"/>
              <a:cs typeface="American Typewriter"/>
            </a:endParaRPr>
          </a:p>
          <a:p>
            <a:endParaRPr lang="pt-PT" sz="3600" dirty="0" smtClean="0">
              <a:solidFill>
                <a:srgbClr val="767171"/>
              </a:solidFill>
              <a:latin typeface="+mj-lt"/>
              <a:ea typeface="Calibri" panose="020F0502020204030204" pitchFamily="34" charset="0"/>
              <a:cs typeface="American Typewriter"/>
            </a:endParaRPr>
          </a:p>
          <a:p>
            <a:r>
              <a:rPr lang="pt-PT" sz="3600" dirty="0" smtClean="0">
                <a:solidFill>
                  <a:srgbClr val="767171"/>
                </a:solidFill>
                <a:latin typeface="+mj-lt"/>
                <a:ea typeface="Calibri" panose="020F0502020204030204" pitchFamily="34" charset="0"/>
                <a:cs typeface="American Typewriter"/>
              </a:rPr>
              <a:t> </a:t>
            </a:r>
            <a:r>
              <a:rPr lang="en-US" sz="3600" dirty="0" smtClean="0">
                <a:latin typeface="+mj-lt"/>
                <a:hlinkClick r:id="rId3"/>
              </a:rPr>
              <a:t>facebook.com/</a:t>
            </a:r>
            <a:r>
              <a:rPr lang="en-US" sz="3600" dirty="0" err="1" smtClean="0">
                <a:latin typeface="+mj-lt"/>
                <a:hlinkClick r:id="rId3"/>
              </a:rPr>
              <a:t>npedro</a:t>
            </a:r>
            <a:endParaRPr lang="en-US" sz="3600" dirty="0" smtClean="0">
              <a:latin typeface="+mj-lt"/>
            </a:endParaRPr>
          </a:p>
          <a:p>
            <a:r>
              <a:rPr lang="en-US" sz="3600" dirty="0">
                <a:latin typeface="+mj-lt"/>
              </a:rPr>
              <a:t/>
            </a:r>
            <a:br>
              <a:rPr lang="en-US" sz="3600" dirty="0">
                <a:latin typeface="+mj-lt"/>
              </a:rPr>
            </a:br>
            <a:r>
              <a:rPr lang="en-US" sz="3600" dirty="0" smtClean="0">
                <a:latin typeface="+mj-lt"/>
                <a:hlinkClick r:id="rId4" tooltip="View public profile"/>
              </a:rPr>
              <a:t>linkedin.com/pub/</a:t>
            </a:r>
            <a:r>
              <a:rPr lang="en-US" sz="3600" dirty="0" err="1" smtClean="0">
                <a:latin typeface="+mj-lt"/>
                <a:hlinkClick r:id="rId4" tooltip="View public profile"/>
              </a:rPr>
              <a:t>neuza-pedro</a:t>
            </a:r>
            <a:r>
              <a:rPr lang="en-US" sz="3600" dirty="0" smtClean="0">
                <a:latin typeface="+mj-lt"/>
                <a:hlinkClick r:id="rId4" tooltip="View public profile"/>
              </a:rPr>
              <a:t>/12/629/560</a:t>
            </a:r>
            <a:endParaRPr lang="pt-PT" sz="3600" dirty="0" smtClean="0">
              <a:solidFill>
                <a:srgbClr val="767171"/>
              </a:solidFill>
              <a:latin typeface="+mj-lt"/>
              <a:ea typeface="Calibri" panose="020F0502020204030204" pitchFamily="34" charset="0"/>
              <a:cs typeface="American Typewriter"/>
            </a:endParaRPr>
          </a:p>
          <a:p>
            <a:endParaRPr lang="pt-PT" sz="3600" dirty="0">
              <a:solidFill>
                <a:schemeClr val="bg2">
                  <a:lumMod val="50000"/>
                </a:schemeClr>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grpSp>
        <p:nvGrpSpPr>
          <p:cNvPr id="9" name="Group 8"/>
          <p:cNvGrpSpPr/>
          <p:nvPr/>
        </p:nvGrpSpPr>
        <p:grpSpPr>
          <a:xfrm>
            <a:off x="4623956" y="5559136"/>
            <a:ext cx="7152436" cy="1132312"/>
            <a:chOff x="4623956" y="5559136"/>
            <a:chExt cx="7152436" cy="1132312"/>
          </a:xfrm>
        </p:grpSpPr>
        <p:pic>
          <p:nvPicPr>
            <p:cNvPr id="8" name="Picture 7"/>
            <p:cNvPicPr>
              <a:picLocks noChangeAspect="1"/>
            </p:cNvPicPr>
            <p:nvPr/>
          </p:nvPicPr>
          <p:blipFill>
            <a:blip r:embed="rId6"/>
            <a:stretch>
              <a:fillRect/>
            </a:stretch>
          </p:blipFill>
          <p:spPr>
            <a:xfrm>
              <a:off x="7401900" y="5867051"/>
              <a:ext cx="1859308" cy="709332"/>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18" name="Picture 17" descr="newlogo_RGB"/>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19" name="Billede 5"/>
            <p:cNvPicPr/>
            <p:nvPr/>
          </p:nvPicPr>
          <p:blipFill>
            <a:blip r:embed="rId9"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Tree>
    <p:extLst>
      <p:ext uri="{BB962C8B-B14F-4D97-AF65-F5344CB8AC3E}">
        <p14:creationId xmlns:p14="http://schemas.microsoft.com/office/powerpoint/2010/main" val="35685320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21579" y="3903374"/>
            <a:ext cx="7219950" cy="1655762"/>
          </a:xfrm>
        </p:spPr>
        <p:txBody>
          <a:bodyPr>
            <a:normAutofit/>
          </a:bodyPr>
          <a:lstStyle/>
          <a:p>
            <a:r>
              <a:rPr lang="pt-PT" sz="2800" dirty="0" smtClean="0">
                <a:solidFill>
                  <a:srgbClr val="767171"/>
                </a:solidFill>
                <a:latin typeface="Calibri Light" panose="020F0302020204030204" pitchFamily="34" charset="0"/>
                <a:ea typeface="Calibri" panose="020F0502020204030204" pitchFamily="34" charset="0"/>
                <a:cs typeface="American Typewriter"/>
              </a:rPr>
              <a:t>Profa. Neuza Pedro</a:t>
            </a:r>
          </a:p>
          <a:p>
            <a:r>
              <a:rPr lang="pt-PT" sz="2800" dirty="0" smtClean="0">
                <a:solidFill>
                  <a:srgbClr val="767171"/>
                </a:solidFill>
                <a:latin typeface="Calibri Light" panose="020F0302020204030204" pitchFamily="34" charset="0"/>
              </a:rPr>
              <a:t>nspedro@ie.ul.pt</a:t>
            </a:r>
            <a:endParaRPr lang="pt-PT" sz="2800" dirty="0">
              <a:solidFill>
                <a:schemeClr val="bg2">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grpSp>
        <p:nvGrpSpPr>
          <p:cNvPr id="9" name="Group 8"/>
          <p:cNvGrpSpPr/>
          <p:nvPr/>
        </p:nvGrpSpPr>
        <p:grpSpPr>
          <a:xfrm>
            <a:off x="4623956" y="5559136"/>
            <a:ext cx="7152436" cy="1132312"/>
            <a:chOff x="4623956" y="5559136"/>
            <a:chExt cx="7152436" cy="1132312"/>
          </a:xfrm>
        </p:grpSpPr>
        <p:pic>
          <p:nvPicPr>
            <p:cNvPr id="8" name="Picture 7"/>
            <p:cNvPicPr>
              <a:picLocks noChangeAspect="1"/>
            </p:cNvPicPr>
            <p:nvPr/>
          </p:nvPicPr>
          <p:blipFill>
            <a:blip r:embed="rId3"/>
            <a:stretch>
              <a:fillRect/>
            </a:stretch>
          </p:blipFill>
          <p:spPr>
            <a:xfrm>
              <a:off x="7401900" y="5867051"/>
              <a:ext cx="1859308" cy="709332"/>
            </a:xfrm>
            <a:prstGeom prst="rect">
              <a:avLst/>
            </a:prstGeom>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9705109" y="5559136"/>
              <a:ext cx="2071283" cy="1132312"/>
            </a:xfrm>
            <a:prstGeom prst="rect">
              <a:avLst/>
            </a:prstGeom>
          </p:spPr>
        </p:pic>
        <p:pic>
          <p:nvPicPr>
            <p:cNvPr id="18" name="Picture 17" descr="newlogo_RGB"/>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71" y="5916813"/>
              <a:ext cx="1319565" cy="722978"/>
            </a:xfrm>
            <a:prstGeom prst="rect">
              <a:avLst/>
            </a:prstGeom>
            <a:noFill/>
            <a:ln>
              <a:noFill/>
            </a:ln>
          </p:spPr>
        </p:pic>
        <p:pic>
          <p:nvPicPr>
            <p:cNvPr id="19" name="Billede 5"/>
            <p:cNvPicPr/>
            <p:nvPr/>
          </p:nvPicPr>
          <p:blipFill>
            <a:blip r:embed="rId6" cstate="print">
              <a:extLst>
                <a:ext uri="{28A0092B-C50C-407E-A947-70E740481C1C}">
                  <a14:useLocalDpi xmlns:a14="http://schemas.microsoft.com/office/drawing/2010/main" val="0"/>
                </a:ext>
              </a:extLst>
            </a:blip>
            <a:stretch>
              <a:fillRect/>
            </a:stretch>
          </p:blipFill>
          <p:spPr>
            <a:xfrm>
              <a:off x="4623956" y="5916813"/>
              <a:ext cx="886718" cy="499789"/>
            </a:xfrm>
            <a:prstGeom prst="rect">
              <a:avLst/>
            </a:prstGeom>
          </p:spPr>
        </p:pic>
      </p:grpSp>
      <p:sp>
        <p:nvSpPr>
          <p:cNvPr id="10" name="Rectângulo 9"/>
          <p:cNvSpPr/>
          <p:nvPr/>
        </p:nvSpPr>
        <p:spPr>
          <a:xfrm>
            <a:off x="3236300" y="553135"/>
            <a:ext cx="8540092" cy="2123658"/>
          </a:xfrm>
          <a:prstGeom prst="rect">
            <a:avLst/>
          </a:prstGeom>
        </p:spPr>
        <p:txBody>
          <a:bodyPr wrap="square">
            <a:spAutoFit/>
          </a:bodyPr>
          <a:lstStyle/>
          <a:p>
            <a:r>
              <a:rPr lang="pt-PT" sz="4400" b="1" dirty="0">
                <a:solidFill>
                  <a:srgbClr val="FF0066"/>
                </a:solidFill>
                <a:latin typeface="+mj-lt"/>
                <a:ea typeface="+mj-ea"/>
                <a:cs typeface="+mj-cs"/>
              </a:rPr>
              <a:t>Constrangimentos</a:t>
            </a:r>
            <a:r>
              <a:rPr lang="pt-PT" sz="4400" dirty="0">
                <a:latin typeface="+mj-lt"/>
                <a:ea typeface="+mj-ea"/>
                <a:cs typeface="+mj-cs"/>
              </a:rPr>
              <a:t> e </a:t>
            </a:r>
            <a:r>
              <a:rPr lang="pt-PT" sz="4400" b="1" dirty="0">
                <a:solidFill>
                  <a:schemeClr val="accent6"/>
                </a:solidFill>
                <a:latin typeface="+mj-lt"/>
                <a:ea typeface="+mj-ea"/>
                <a:cs typeface="+mj-cs"/>
              </a:rPr>
              <a:t>oportunidades</a:t>
            </a:r>
            <a:r>
              <a:rPr lang="pt-PT" sz="4400" dirty="0">
                <a:solidFill>
                  <a:schemeClr val="accent6"/>
                </a:solidFill>
                <a:latin typeface="+mj-lt"/>
                <a:ea typeface="+mj-ea"/>
                <a:cs typeface="+mj-cs"/>
              </a:rPr>
              <a:t> </a:t>
            </a:r>
            <a:r>
              <a:rPr lang="pt-PT" sz="4400" dirty="0">
                <a:latin typeface="+mj-lt"/>
                <a:ea typeface="+mj-ea"/>
                <a:cs typeface="+mj-cs"/>
              </a:rPr>
              <a:t>na utilização das tecnologias digitais na educação.</a:t>
            </a:r>
          </a:p>
        </p:txBody>
      </p:sp>
    </p:spTree>
    <p:extLst>
      <p:ext uri="{BB962C8B-B14F-4D97-AF65-F5344CB8AC3E}">
        <p14:creationId xmlns:p14="http://schemas.microsoft.com/office/powerpoint/2010/main" val="3967491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
        <p:nvSpPr>
          <p:cNvPr id="10" name="Rectângulo 9"/>
          <p:cNvSpPr/>
          <p:nvPr/>
        </p:nvSpPr>
        <p:spPr>
          <a:xfrm>
            <a:off x="4699354" y="665489"/>
            <a:ext cx="7264400" cy="5570756"/>
          </a:xfrm>
          <a:prstGeom prst="rect">
            <a:avLst/>
          </a:prstGeom>
        </p:spPr>
        <p:txBody>
          <a:bodyPr wrap="square">
            <a:spAutoFit/>
          </a:bodyPr>
          <a:lstStyle/>
          <a:p>
            <a:r>
              <a:rPr lang="pt-PT" sz="4400" b="1" dirty="0" smtClean="0">
                <a:solidFill>
                  <a:schemeClr val="accent6"/>
                </a:solidFill>
                <a:latin typeface="+mj-lt"/>
                <a:ea typeface="+mj-ea"/>
                <a:cs typeface="+mj-cs"/>
              </a:rPr>
              <a:t>  Um cenário (</a:t>
            </a:r>
            <a:r>
              <a:rPr lang="pt-PT" sz="4400" b="1" smtClean="0">
                <a:solidFill>
                  <a:schemeClr val="accent6"/>
                </a:solidFill>
                <a:latin typeface="+mj-lt"/>
                <a:ea typeface="+mj-ea"/>
                <a:cs typeface="+mj-cs"/>
              </a:rPr>
              <a:t>de aprendizagem) </a:t>
            </a:r>
            <a:endParaRPr lang="pt-PT" sz="4400" b="1" dirty="0" smtClean="0">
              <a:solidFill>
                <a:schemeClr val="accent6"/>
              </a:solidFill>
              <a:latin typeface="+mj-lt"/>
              <a:ea typeface="+mj-ea"/>
              <a:cs typeface="+mj-cs"/>
            </a:endParaRPr>
          </a:p>
          <a:p>
            <a:endParaRPr lang="pt-PT" sz="4400" b="1" dirty="0" smtClean="0">
              <a:solidFill>
                <a:schemeClr val="accent6"/>
              </a:solidFill>
              <a:latin typeface="+mj-lt"/>
              <a:ea typeface="+mj-ea"/>
              <a:cs typeface="+mj-cs"/>
            </a:endParaRPr>
          </a:p>
          <a:p>
            <a:r>
              <a:rPr lang="pt-PT" sz="4400" dirty="0" smtClean="0">
                <a:latin typeface="+mj-lt"/>
                <a:ea typeface="+mj-ea"/>
                <a:cs typeface="+mj-cs"/>
              </a:rPr>
              <a:t>	</a:t>
            </a:r>
            <a:r>
              <a:rPr lang="pt-PT" sz="2800" dirty="0" smtClean="0">
                <a:latin typeface="+mj-lt"/>
                <a:ea typeface="+mj-ea"/>
                <a:cs typeface="+mj-cs"/>
              </a:rPr>
              <a:t>A </a:t>
            </a:r>
            <a:r>
              <a:rPr lang="pt-PT" sz="2800" dirty="0">
                <a:latin typeface="+mj-lt"/>
                <a:ea typeface="+mj-ea"/>
                <a:cs typeface="+mj-cs"/>
              </a:rPr>
              <a:t>sua escola foi </a:t>
            </a:r>
            <a:r>
              <a:rPr lang="pt-PT" sz="2800" dirty="0" err="1">
                <a:latin typeface="+mj-lt"/>
                <a:ea typeface="+mj-ea"/>
                <a:cs typeface="+mj-cs"/>
              </a:rPr>
              <a:t>selecionada</a:t>
            </a:r>
            <a:r>
              <a:rPr lang="pt-PT" sz="2800" dirty="0">
                <a:latin typeface="+mj-lt"/>
                <a:ea typeface="+mj-ea"/>
                <a:cs typeface="+mj-cs"/>
              </a:rPr>
              <a:t> para um estudo piloto acerca das </a:t>
            </a:r>
            <a:r>
              <a:rPr lang="pt-PT" sz="2800" dirty="0" smtClean="0">
                <a:latin typeface="+mj-lt"/>
                <a:ea typeface="+mj-ea"/>
                <a:cs typeface="+mj-cs"/>
              </a:rPr>
              <a:t>mais-valias </a:t>
            </a:r>
            <a:r>
              <a:rPr lang="pt-PT" sz="2800" dirty="0">
                <a:latin typeface="+mj-lt"/>
                <a:ea typeface="+mj-ea"/>
                <a:cs typeface="+mj-cs"/>
              </a:rPr>
              <a:t>para os </a:t>
            </a:r>
            <a:r>
              <a:rPr lang="pt-PT" sz="2800" b="1" u="sng" dirty="0" smtClean="0">
                <a:latin typeface="+mj-lt"/>
                <a:ea typeface="+mj-ea"/>
                <a:cs typeface="+mj-cs"/>
              </a:rPr>
              <a:t>resultados escolares </a:t>
            </a:r>
            <a:r>
              <a:rPr lang="pt-PT" sz="2800" dirty="0">
                <a:latin typeface="+mj-lt"/>
                <a:ea typeface="+mj-ea"/>
                <a:cs typeface="+mj-cs"/>
              </a:rPr>
              <a:t>dos </a:t>
            </a:r>
            <a:r>
              <a:rPr lang="pt-PT" sz="2800" dirty="0" smtClean="0">
                <a:latin typeface="+mj-lt"/>
                <a:ea typeface="+mj-ea"/>
                <a:cs typeface="+mj-cs"/>
              </a:rPr>
              <a:t>alunos.</a:t>
            </a:r>
          </a:p>
          <a:p>
            <a:pPr marL="742950" indent="-742950">
              <a:buAutoNum type="arabicPeriod"/>
            </a:pPr>
            <a:r>
              <a:rPr lang="pt-PT" sz="2800" dirty="0" smtClean="0">
                <a:latin typeface="+mj-lt"/>
                <a:ea typeface="+mj-ea"/>
                <a:cs typeface="+mj-cs"/>
              </a:rPr>
              <a:t>Identifique os equipamentos necessários que lhe serão facultados</a:t>
            </a:r>
          </a:p>
          <a:p>
            <a:pPr marL="742950" indent="-742950">
              <a:buAutoNum type="arabicPeriod"/>
            </a:pPr>
            <a:r>
              <a:rPr lang="pt-PT" sz="2800" dirty="0" smtClean="0">
                <a:latin typeface="+mj-lt"/>
                <a:ea typeface="+mj-ea"/>
                <a:cs typeface="+mj-cs"/>
              </a:rPr>
              <a:t>Identifique a turma e a disciplina/temática com a qual pretende trabalhar </a:t>
            </a:r>
          </a:p>
          <a:p>
            <a:pPr marL="742950" indent="-742950">
              <a:buAutoNum type="arabicPeriod"/>
            </a:pPr>
            <a:r>
              <a:rPr lang="pt-PT" sz="2800" dirty="0" smtClean="0">
                <a:latin typeface="+mj-lt"/>
                <a:ea typeface="+mj-ea"/>
                <a:cs typeface="+mj-cs"/>
              </a:rPr>
              <a:t>Identifique constrangimentos e potencialidades da iniciativa</a:t>
            </a:r>
            <a:endParaRPr lang="pt-PT" sz="2800" dirty="0">
              <a:latin typeface="+mj-lt"/>
              <a:ea typeface="+mj-ea"/>
              <a:cs typeface="+mj-cs"/>
            </a:endParaRPr>
          </a:p>
        </p:txBody>
      </p:sp>
    </p:spTree>
    <p:extLst>
      <p:ext uri="{BB962C8B-B14F-4D97-AF65-F5344CB8AC3E}">
        <p14:creationId xmlns:p14="http://schemas.microsoft.com/office/powerpoint/2010/main" val="528231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38200" y="762000"/>
            <a:ext cx="4711700" cy="4739759"/>
          </a:xfrm>
          <a:prstGeom prst="rect">
            <a:avLst/>
          </a:prstGeom>
          <a:noFill/>
        </p:spPr>
        <p:txBody>
          <a:bodyPr wrap="square" rtlCol="0">
            <a:spAutoFit/>
          </a:bodyPr>
          <a:lstStyle/>
          <a:p>
            <a:r>
              <a:rPr lang="pt-PT" sz="3200" dirty="0" smtClean="0"/>
              <a:t>  Constrangimentos</a:t>
            </a:r>
          </a:p>
          <a:p>
            <a:r>
              <a:rPr lang="pt-PT" dirty="0" smtClean="0"/>
              <a:t> </a:t>
            </a:r>
            <a:endParaRPr lang="pt-PT" dirty="0"/>
          </a:p>
          <a:p>
            <a:pPr marL="285750" indent="-285750">
              <a:buFont typeface="Arial" panose="020B0604020202020204" pitchFamily="34" charset="0"/>
              <a:buChar char="•"/>
            </a:pPr>
            <a:endParaRPr lang="pt-PT" dirty="0" smtClean="0"/>
          </a:p>
          <a:p>
            <a:pPr marL="285750" indent="-285750">
              <a:buFont typeface="Arial" panose="020B0604020202020204" pitchFamily="34" charset="0"/>
              <a:buChar char="•"/>
            </a:pPr>
            <a:r>
              <a:rPr lang="pt-PT" dirty="0" smtClean="0"/>
              <a:t> </a:t>
            </a:r>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endParaRPr lang="pt-PT" dirty="0"/>
          </a:p>
          <a:p>
            <a:pPr marL="285750" indent="-285750">
              <a:buFont typeface="Arial" panose="020B0604020202020204" pitchFamily="34" charset="0"/>
              <a:buChar char="•"/>
            </a:pPr>
            <a:endParaRPr lang="pt-PT" dirty="0" smtClean="0"/>
          </a:p>
          <a:p>
            <a:endParaRPr lang="pt-PT" dirty="0"/>
          </a:p>
          <a:p>
            <a:endParaRPr lang="pt-PT" dirty="0" smtClean="0"/>
          </a:p>
          <a:p>
            <a:endParaRPr lang="pt-PT" dirty="0"/>
          </a:p>
          <a:p>
            <a:endParaRPr lang="pt-PT" dirty="0"/>
          </a:p>
        </p:txBody>
      </p:sp>
      <p:cxnSp>
        <p:nvCxnSpPr>
          <p:cNvPr id="6" name="Conexão recta 5"/>
          <p:cNvCxnSpPr/>
          <p:nvPr/>
        </p:nvCxnSpPr>
        <p:spPr>
          <a:xfrm>
            <a:off x="5994400" y="571500"/>
            <a:ext cx="0" cy="57531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6388100" y="761999"/>
            <a:ext cx="5537200" cy="4739759"/>
          </a:xfrm>
          <a:prstGeom prst="rect">
            <a:avLst/>
          </a:prstGeom>
          <a:noFill/>
        </p:spPr>
        <p:txBody>
          <a:bodyPr wrap="square" rtlCol="0">
            <a:spAutoFit/>
          </a:bodyPr>
          <a:lstStyle/>
          <a:p>
            <a:r>
              <a:rPr lang="pt-PT" sz="3200" dirty="0" smtClean="0"/>
              <a:t> Oportunidades </a:t>
            </a:r>
          </a:p>
          <a:p>
            <a:endParaRPr lang="pt-PT" dirty="0"/>
          </a:p>
          <a:p>
            <a:pPr marL="285750" indent="-285750">
              <a:buFont typeface="Arial" panose="020B0604020202020204" pitchFamily="34" charset="0"/>
              <a:buChar char="•"/>
            </a:pPr>
            <a:endParaRPr lang="pt-PT" dirty="0" smtClean="0"/>
          </a:p>
          <a:p>
            <a:pPr marL="285750" indent="-285750">
              <a:buFont typeface="Arial" panose="020B0604020202020204" pitchFamily="34" charset="0"/>
              <a:buChar char="•"/>
            </a:pPr>
            <a:r>
              <a:rPr lang="pt-PT" dirty="0" smtClean="0"/>
              <a:t> </a:t>
            </a:r>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r>
              <a:rPr lang="pt-PT" dirty="0"/>
              <a:t> </a:t>
            </a:r>
            <a:endParaRPr lang="pt-PT" dirty="0" smtClean="0"/>
          </a:p>
          <a:p>
            <a:pPr marL="285750" indent="-285750">
              <a:buFont typeface="Arial" panose="020B0604020202020204" pitchFamily="34" charset="0"/>
              <a:buChar char="•"/>
            </a:pPr>
            <a:endParaRPr lang="pt-PT" dirty="0"/>
          </a:p>
          <a:p>
            <a:pPr marL="285750" indent="-285750">
              <a:buFont typeface="Arial" panose="020B0604020202020204" pitchFamily="34" charset="0"/>
              <a:buChar char="•"/>
            </a:pPr>
            <a:endParaRPr lang="pt-PT" dirty="0" smtClean="0"/>
          </a:p>
          <a:p>
            <a:endParaRPr lang="pt-PT" dirty="0"/>
          </a:p>
          <a:p>
            <a:endParaRPr lang="pt-PT" dirty="0" smtClean="0"/>
          </a:p>
          <a:p>
            <a:endParaRPr lang="pt-PT" dirty="0"/>
          </a:p>
          <a:p>
            <a:endParaRPr lang="pt-PT" dirty="0"/>
          </a:p>
        </p:txBody>
      </p:sp>
      <p:cxnSp>
        <p:nvCxnSpPr>
          <p:cNvPr id="11" name="Conexão recta 10"/>
          <p:cNvCxnSpPr/>
          <p:nvPr/>
        </p:nvCxnSpPr>
        <p:spPr>
          <a:xfrm flipV="1">
            <a:off x="762000" y="6210300"/>
            <a:ext cx="4864100" cy="127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Conexão recta 11"/>
          <p:cNvCxnSpPr/>
          <p:nvPr/>
        </p:nvCxnSpPr>
        <p:spPr>
          <a:xfrm flipV="1">
            <a:off x="6388100" y="6210300"/>
            <a:ext cx="4864100" cy="127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7299" y="0"/>
            <a:ext cx="713423" cy="88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9" y="1"/>
            <a:ext cx="831048" cy="863600"/>
          </a:xfrm>
          <a:prstGeom prst="rect">
            <a:avLst/>
          </a:prstGeom>
        </p:spPr>
      </p:pic>
    </p:spTree>
    <p:extLst>
      <p:ext uri="{BB962C8B-B14F-4D97-AF65-F5344CB8AC3E}">
        <p14:creationId xmlns:p14="http://schemas.microsoft.com/office/powerpoint/2010/main" val="19714041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27713" y="887597"/>
            <a:ext cx="9334500" cy="6986528"/>
          </a:xfrm>
          <a:prstGeom prst="rect">
            <a:avLst/>
          </a:prstGeom>
          <a:noFill/>
        </p:spPr>
        <p:txBody>
          <a:bodyPr wrap="square" rtlCol="0">
            <a:spAutoFit/>
          </a:bodyPr>
          <a:lstStyle/>
          <a:p>
            <a:r>
              <a:rPr lang="pt-PT" sz="4000" dirty="0" smtClean="0">
                <a:latin typeface="+mj-lt"/>
              </a:rPr>
              <a:t>  Constrangimentos</a:t>
            </a:r>
          </a:p>
          <a:p>
            <a:r>
              <a:rPr lang="pt-PT" sz="2400" dirty="0" smtClean="0">
                <a:latin typeface="+mj-lt"/>
              </a:rPr>
              <a:t> </a:t>
            </a:r>
            <a:endParaRPr lang="pt-PT" sz="2400" dirty="0">
              <a:latin typeface="+mj-lt"/>
            </a:endParaRPr>
          </a:p>
          <a:p>
            <a:pPr marL="285750" indent="-285750">
              <a:buFont typeface="Arial" panose="020B0604020202020204" pitchFamily="34" charset="0"/>
              <a:buChar char="•"/>
            </a:pPr>
            <a:endParaRPr lang="pt-PT" sz="2400" dirty="0" smtClean="0">
              <a:latin typeface="+mj-lt"/>
            </a:endParaRPr>
          </a:p>
          <a:p>
            <a:pPr marL="285750" indent="-285750">
              <a:buFont typeface="Arial" panose="020B0604020202020204" pitchFamily="34" charset="0"/>
              <a:buChar char="•"/>
            </a:pPr>
            <a:r>
              <a:rPr lang="pt-PT" sz="2400" dirty="0" smtClean="0">
                <a:latin typeface="+mj-lt"/>
              </a:rPr>
              <a:t>Falta de tempo</a:t>
            </a:r>
          </a:p>
          <a:p>
            <a:pPr marL="285750" indent="-285750">
              <a:buFont typeface="Arial" panose="020B0604020202020204" pitchFamily="34" charset="0"/>
              <a:buChar char="•"/>
            </a:pPr>
            <a:r>
              <a:rPr lang="pt-PT" sz="2400" dirty="0">
                <a:latin typeface="+mj-lt"/>
              </a:rPr>
              <a:t>F</a:t>
            </a:r>
            <a:r>
              <a:rPr lang="pt-PT" sz="2400" dirty="0" smtClean="0">
                <a:latin typeface="+mj-lt"/>
              </a:rPr>
              <a:t>ormação apoio </a:t>
            </a:r>
            <a:r>
              <a:rPr lang="pt-PT" sz="2400" dirty="0" err="1" smtClean="0">
                <a:latin typeface="+mj-lt"/>
              </a:rPr>
              <a:t>inter-pares</a:t>
            </a:r>
            <a:endParaRPr lang="pt-PT" sz="2400" dirty="0" smtClean="0">
              <a:latin typeface="+mj-lt"/>
            </a:endParaRPr>
          </a:p>
          <a:p>
            <a:pPr marL="285750" indent="-285750">
              <a:buFont typeface="Arial" panose="020B0604020202020204" pitchFamily="34" charset="0"/>
              <a:buChar char="•"/>
            </a:pPr>
            <a:r>
              <a:rPr lang="pt-PT" sz="2400" dirty="0">
                <a:latin typeface="+mj-lt"/>
              </a:rPr>
              <a:t>Desmotivação dos alunos </a:t>
            </a:r>
          </a:p>
          <a:p>
            <a:pPr marL="285750" indent="-285750">
              <a:buFont typeface="Arial" panose="020B0604020202020204" pitchFamily="34" charset="0"/>
              <a:buChar char="•"/>
            </a:pPr>
            <a:r>
              <a:rPr lang="pt-PT" sz="2400" dirty="0" err="1" smtClean="0">
                <a:latin typeface="+mj-lt"/>
              </a:rPr>
              <a:t>Conceções</a:t>
            </a:r>
            <a:r>
              <a:rPr lang="pt-PT" sz="2400" dirty="0" smtClean="0">
                <a:latin typeface="+mj-lt"/>
              </a:rPr>
              <a:t> e </a:t>
            </a:r>
            <a:r>
              <a:rPr lang="pt-PT" sz="2400" dirty="0" err="1" smtClean="0">
                <a:latin typeface="+mj-lt"/>
              </a:rPr>
              <a:t>expetativas</a:t>
            </a:r>
            <a:r>
              <a:rPr lang="pt-PT" sz="2400" dirty="0" smtClean="0">
                <a:latin typeface="+mj-lt"/>
              </a:rPr>
              <a:t> dos pais e </a:t>
            </a:r>
            <a:r>
              <a:rPr lang="pt-PT" sz="2400" dirty="0" err="1" smtClean="0">
                <a:latin typeface="+mj-lt"/>
              </a:rPr>
              <a:t>EE’s</a:t>
            </a:r>
            <a:endParaRPr lang="pt-PT" sz="2400" dirty="0" smtClean="0">
              <a:latin typeface="+mj-lt"/>
            </a:endParaRPr>
          </a:p>
          <a:p>
            <a:pPr marL="285750" indent="-285750">
              <a:buFont typeface="Arial" panose="020B0604020202020204" pitchFamily="34" charset="0"/>
              <a:buChar char="•"/>
            </a:pPr>
            <a:r>
              <a:rPr lang="pt-PT" sz="2400" dirty="0" smtClean="0">
                <a:latin typeface="+mj-lt"/>
              </a:rPr>
              <a:t>Atitudes de resistência à mudança</a:t>
            </a:r>
          </a:p>
          <a:p>
            <a:pPr marL="285750" indent="-285750">
              <a:buFont typeface="Arial" panose="020B0604020202020204" pitchFamily="34" charset="0"/>
              <a:buChar char="•"/>
            </a:pPr>
            <a:r>
              <a:rPr lang="pt-PT" sz="2400" dirty="0" smtClean="0">
                <a:latin typeface="+mj-lt"/>
              </a:rPr>
              <a:t>Falta de infra-estruturas, manutenção e apoio técnico</a:t>
            </a:r>
          </a:p>
          <a:p>
            <a:pPr marL="285750" indent="-285750">
              <a:buFont typeface="Arial" panose="020B0604020202020204" pitchFamily="34" charset="0"/>
              <a:buChar char="•"/>
            </a:pPr>
            <a:r>
              <a:rPr lang="pt-PT" sz="2400" dirty="0">
                <a:latin typeface="+mj-lt"/>
              </a:rPr>
              <a:t>Mudar </a:t>
            </a:r>
            <a:r>
              <a:rPr lang="pt-PT" sz="2400" dirty="0" smtClean="0">
                <a:latin typeface="+mj-lt"/>
              </a:rPr>
              <a:t>uma </a:t>
            </a:r>
            <a:r>
              <a:rPr lang="pt-PT" sz="2400" dirty="0">
                <a:latin typeface="+mj-lt"/>
              </a:rPr>
              <a:t>peça não significa mudar o sistema</a:t>
            </a:r>
          </a:p>
          <a:p>
            <a:pPr marL="285750" indent="-285750">
              <a:buFont typeface="Arial" panose="020B0604020202020204" pitchFamily="34" charset="0"/>
              <a:buChar char="•"/>
            </a:pPr>
            <a:r>
              <a:rPr lang="pt-PT" sz="2400" dirty="0" smtClean="0">
                <a:latin typeface="+mj-lt"/>
              </a:rPr>
              <a:t>Regulamentos internos</a:t>
            </a:r>
          </a:p>
          <a:p>
            <a:pPr marL="285750" indent="-285750">
              <a:buFont typeface="Arial" panose="020B0604020202020204" pitchFamily="34" charset="0"/>
              <a:buChar char="•"/>
            </a:pPr>
            <a:r>
              <a:rPr lang="pt-PT" sz="2400" dirty="0" smtClean="0">
                <a:latin typeface="+mj-lt"/>
              </a:rPr>
              <a:t>Politicas educativas (nº alunos/sala, </a:t>
            </a:r>
            <a:r>
              <a:rPr lang="pt-PT" sz="2400" dirty="0" err="1" smtClean="0">
                <a:latin typeface="+mj-lt"/>
              </a:rPr>
              <a:t>progr</a:t>
            </a:r>
            <a:r>
              <a:rPr lang="pt-PT" sz="2400" dirty="0" smtClean="0">
                <a:latin typeface="+mj-lt"/>
              </a:rPr>
              <a:t>. em </a:t>
            </a:r>
            <a:r>
              <a:rPr lang="pt-PT" sz="2400" dirty="0" err="1" smtClean="0">
                <a:latin typeface="+mj-lt"/>
              </a:rPr>
              <a:t>tic</a:t>
            </a:r>
            <a:r>
              <a:rPr lang="pt-PT" sz="2400" dirty="0" smtClean="0">
                <a:latin typeface="+mj-lt"/>
              </a:rPr>
              <a:t>, …)</a:t>
            </a:r>
          </a:p>
          <a:p>
            <a:pPr marL="285750" indent="-285750">
              <a:buFont typeface="Arial" panose="020B0604020202020204" pitchFamily="34" charset="0"/>
              <a:buChar char="•"/>
            </a:pPr>
            <a:endParaRPr lang="pt-PT" sz="2400" dirty="0">
              <a:latin typeface="+mj-lt"/>
            </a:endParaRPr>
          </a:p>
          <a:p>
            <a:pPr marL="285750" indent="-285750">
              <a:buFont typeface="Arial" panose="020B0604020202020204" pitchFamily="34" charset="0"/>
              <a:buChar char="•"/>
            </a:pPr>
            <a:endParaRPr lang="pt-PT" sz="2400" dirty="0" smtClean="0">
              <a:latin typeface="+mj-lt"/>
            </a:endParaRPr>
          </a:p>
          <a:p>
            <a:endParaRPr lang="pt-PT" sz="2400" dirty="0">
              <a:latin typeface="+mj-lt"/>
            </a:endParaRPr>
          </a:p>
          <a:p>
            <a:endParaRPr lang="pt-PT" sz="2400" dirty="0" smtClean="0">
              <a:latin typeface="+mj-lt"/>
            </a:endParaRPr>
          </a:p>
          <a:p>
            <a:endParaRPr lang="pt-PT" sz="2400" dirty="0">
              <a:latin typeface="+mj-lt"/>
            </a:endParaRPr>
          </a:p>
          <a:p>
            <a:endParaRPr lang="pt-PT" sz="2400" dirty="0">
              <a:latin typeface="+mj-lt"/>
            </a:endParaRPr>
          </a:p>
        </p:txBody>
      </p:sp>
      <p:cxnSp>
        <p:nvCxnSpPr>
          <p:cNvPr id="11" name="Conexão recta 10"/>
          <p:cNvCxnSpPr/>
          <p:nvPr/>
        </p:nvCxnSpPr>
        <p:spPr>
          <a:xfrm flipV="1">
            <a:off x="762000" y="6210300"/>
            <a:ext cx="4864100" cy="127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7299" y="0"/>
            <a:ext cx="713423" cy="88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9" y="1"/>
            <a:ext cx="831048" cy="863600"/>
          </a:xfrm>
          <a:prstGeom prst="rect">
            <a:avLst/>
          </a:prstGeom>
        </p:spPr>
      </p:pic>
      <p:sp>
        <p:nvSpPr>
          <p:cNvPr id="2" name="Chaveta à direita 1"/>
          <p:cNvSpPr/>
          <p:nvPr/>
        </p:nvSpPr>
        <p:spPr>
          <a:xfrm>
            <a:off x="7429500" y="584200"/>
            <a:ext cx="901700" cy="6056332"/>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3" name="CaixaDeTexto 2"/>
          <p:cNvSpPr txBox="1"/>
          <p:nvPr/>
        </p:nvSpPr>
        <p:spPr>
          <a:xfrm>
            <a:off x="8548210" y="1596429"/>
            <a:ext cx="3225800" cy="4031873"/>
          </a:xfrm>
          <a:prstGeom prst="rect">
            <a:avLst/>
          </a:prstGeom>
          <a:noFill/>
        </p:spPr>
        <p:txBody>
          <a:bodyPr wrap="square" rtlCol="0">
            <a:spAutoFit/>
          </a:bodyPr>
          <a:lstStyle/>
          <a:p>
            <a:r>
              <a:rPr lang="pt-PT" sz="4000" b="1" dirty="0" smtClean="0">
                <a:solidFill>
                  <a:schemeClr val="accent6"/>
                </a:solidFill>
                <a:latin typeface="+mj-lt"/>
              </a:rPr>
              <a:t>5 factores:</a:t>
            </a:r>
          </a:p>
          <a:p>
            <a:endParaRPr lang="pt-PT" sz="2400" dirty="0">
              <a:solidFill>
                <a:schemeClr val="bg2">
                  <a:lumMod val="25000"/>
                </a:schemeClr>
              </a:solidFill>
              <a:latin typeface="+mj-lt"/>
            </a:endParaRPr>
          </a:p>
          <a:p>
            <a:pPr marL="342900" indent="-342900">
              <a:buAutoNum type="arabicPeriod"/>
            </a:pPr>
            <a:r>
              <a:rPr lang="pt-PT" sz="2400" dirty="0" smtClean="0">
                <a:solidFill>
                  <a:schemeClr val="bg2">
                    <a:lumMod val="25000"/>
                  </a:schemeClr>
                </a:solidFill>
                <a:latin typeface="+mj-lt"/>
              </a:rPr>
              <a:t>Formação</a:t>
            </a:r>
          </a:p>
          <a:p>
            <a:pPr marL="342900" indent="-342900">
              <a:buAutoNum type="arabicPeriod"/>
            </a:pPr>
            <a:r>
              <a:rPr lang="pt-PT" sz="2400" dirty="0" smtClean="0">
                <a:solidFill>
                  <a:schemeClr val="bg2">
                    <a:lumMod val="25000"/>
                  </a:schemeClr>
                </a:solidFill>
                <a:latin typeface="+mj-lt"/>
              </a:rPr>
              <a:t>Alunos (e seus contextos)</a:t>
            </a:r>
          </a:p>
          <a:p>
            <a:pPr marL="342900" indent="-342900">
              <a:buAutoNum type="arabicPeriod"/>
            </a:pPr>
            <a:r>
              <a:rPr lang="pt-PT" sz="2400" dirty="0" smtClean="0">
                <a:solidFill>
                  <a:schemeClr val="bg2">
                    <a:lumMod val="25000"/>
                  </a:schemeClr>
                </a:solidFill>
                <a:latin typeface="+mj-lt"/>
              </a:rPr>
              <a:t>Atitudes pessoais docentes</a:t>
            </a:r>
          </a:p>
          <a:p>
            <a:pPr marL="342900" indent="-342900">
              <a:buAutoNum type="arabicPeriod"/>
            </a:pPr>
            <a:r>
              <a:rPr lang="pt-PT" sz="2400" dirty="0" smtClean="0">
                <a:solidFill>
                  <a:schemeClr val="bg2">
                    <a:lumMod val="25000"/>
                  </a:schemeClr>
                </a:solidFill>
                <a:latin typeface="+mj-lt"/>
              </a:rPr>
              <a:t>Iniciativas das Escolas (apoio institucional)</a:t>
            </a:r>
          </a:p>
          <a:p>
            <a:pPr marL="342900" indent="-342900">
              <a:buAutoNum type="arabicPeriod"/>
            </a:pPr>
            <a:r>
              <a:rPr lang="pt-PT" sz="2400" dirty="0" smtClean="0">
                <a:solidFill>
                  <a:schemeClr val="bg2">
                    <a:lumMod val="25000"/>
                  </a:schemeClr>
                </a:solidFill>
                <a:latin typeface="+mj-lt"/>
              </a:rPr>
              <a:t>Incentivos estruturais</a:t>
            </a:r>
            <a:endParaRPr lang="pt-PT" sz="2400" dirty="0">
              <a:solidFill>
                <a:schemeClr val="bg2">
                  <a:lumMod val="25000"/>
                </a:schemeClr>
              </a:solidFill>
              <a:latin typeface="+mj-lt"/>
            </a:endParaRPr>
          </a:p>
        </p:txBody>
      </p:sp>
    </p:spTree>
    <p:extLst>
      <p:ext uri="{BB962C8B-B14F-4D97-AF65-F5344CB8AC3E}">
        <p14:creationId xmlns:p14="http://schemas.microsoft.com/office/powerpoint/2010/main" val="28941092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6051550" y="622299"/>
            <a:ext cx="5537200" cy="8340745"/>
          </a:xfrm>
          <a:prstGeom prst="rect">
            <a:avLst/>
          </a:prstGeom>
          <a:noFill/>
        </p:spPr>
        <p:txBody>
          <a:bodyPr wrap="square" rtlCol="0">
            <a:spAutoFit/>
          </a:bodyPr>
          <a:lstStyle/>
          <a:p>
            <a:r>
              <a:rPr lang="pt-PT" sz="2400" dirty="0" smtClean="0">
                <a:latin typeface="+mj-lt"/>
              </a:rPr>
              <a:t> </a:t>
            </a:r>
            <a:r>
              <a:rPr lang="pt-PT" sz="3200" b="1" dirty="0" smtClean="0">
                <a:solidFill>
                  <a:schemeClr val="accent6"/>
                </a:solidFill>
                <a:latin typeface="+mj-lt"/>
              </a:rPr>
              <a:t>Oportunidades </a:t>
            </a:r>
          </a:p>
          <a:p>
            <a:endParaRPr lang="pt-PT" sz="2400" dirty="0" smtClean="0">
              <a:latin typeface="+mj-lt"/>
            </a:endParaRPr>
          </a:p>
          <a:p>
            <a:endParaRPr lang="pt-PT" sz="2400" dirty="0">
              <a:latin typeface="+mj-lt"/>
            </a:endParaRPr>
          </a:p>
          <a:p>
            <a:pPr marL="285750" indent="-285750">
              <a:buFont typeface="Arial" panose="020B0604020202020204" pitchFamily="34" charset="0"/>
              <a:buChar char="•"/>
            </a:pPr>
            <a:r>
              <a:rPr lang="pt-PT" sz="2400" dirty="0" smtClean="0">
                <a:latin typeface="+mj-lt"/>
              </a:rPr>
              <a:t>Criação de recursos educativos digitais </a:t>
            </a:r>
          </a:p>
          <a:p>
            <a:pPr marL="285750" indent="-285750">
              <a:buFont typeface="Arial" panose="020B0604020202020204" pitchFamily="34" charset="0"/>
              <a:buChar char="•"/>
            </a:pPr>
            <a:r>
              <a:rPr lang="pt-PT" sz="2400" dirty="0" smtClean="0">
                <a:latin typeface="+mj-lt"/>
              </a:rPr>
              <a:t>Reutilização</a:t>
            </a:r>
          </a:p>
          <a:p>
            <a:pPr marL="285750" indent="-285750">
              <a:buFont typeface="Arial" panose="020B0604020202020204" pitchFamily="34" charset="0"/>
              <a:buChar char="•"/>
            </a:pPr>
            <a:r>
              <a:rPr lang="pt-PT" sz="2400" dirty="0" smtClean="0">
                <a:latin typeface="+mj-lt"/>
              </a:rPr>
              <a:t>Registos de dados (</a:t>
            </a:r>
            <a:r>
              <a:rPr lang="pt-PT" sz="2400" dirty="0" err="1" smtClean="0">
                <a:latin typeface="+mj-lt"/>
              </a:rPr>
              <a:t>Big</a:t>
            </a:r>
            <a:r>
              <a:rPr lang="pt-PT" sz="2400" dirty="0" smtClean="0">
                <a:latin typeface="+mj-lt"/>
              </a:rPr>
              <a:t> Data </a:t>
            </a:r>
            <a:r>
              <a:rPr lang="pt-PT" sz="2400" dirty="0" err="1" smtClean="0">
                <a:latin typeface="+mj-lt"/>
              </a:rPr>
              <a:t>Analytics</a:t>
            </a:r>
            <a:r>
              <a:rPr lang="pt-PT" sz="2400" dirty="0" smtClean="0">
                <a:latin typeface="+mj-lt"/>
              </a:rPr>
              <a:t>) </a:t>
            </a:r>
          </a:p>
          <a:p>
            <a:pPr marL="285750" indent="-285750">
              <a:buFont typeface="Arial" panose="020B0604020202020204" pitchFamily="34" charset="0"/>
              <a:buChar char="•"/>
            </a:pPr>
            <a:r>
              <a:rPr lang="pt-PT" sz="2400" dirty="0">
                <a:latin typeface="+mj-lt"/>
              </a:rPr>
              <a:t>D</a:t>
            </a:r>
            <a:r>
              <a:rPr lang="pt-PT" sz="2400" dirty="0" smtClean="0">
                <a:latin typeface="+mj-lt"/>
              </a:rPr>
              <a:t>ivulgação, </a:t>
            </a:r>
            <a:r>
              <a:rPr lang="pt-PT" sz="2400" dirty="0" err="1" smtClean="0">
                <a:latin typeface="+mj-lt"/>
              </a:rPr>
              <a:t>visbilidade</a:t>
            </a:r>
            <a:r>
              <a:rPr lang="pt-PT" sz="2400" dirty="0" smtClean="0">
                <a:latin typeface="+mj-lt"/>
              </a:rPr>
              <a:t> e reconhecimento publico</a:t>
            </a:r>
          </a:p>
          <a:p>
            <a:pPr marL="285750" indent="-285750">
              <a:buFont typeface="Arial" panose="020B0604020202020204" pitchFamily="34" charset="0"/>
              <a:buChar char="•"/>
            </a:pPr>
            <a:r>
              <a:rPr lang="pt-PT" sz="2400" dirty="0" smtClean="0">
                <a:latin typeface="+mj-lt"/>
              </a:rPr>
              <a:t>Estruturação de redes de trabalho internacionais</a:t>
            </a:r>
          </a:p>
          <a:p>
            <a:pPr marL="285750" indent="-285750">
              <a:buFont typeface="Arial" panose="020B0604020202020204" pitchFamily="34" charset="0"/>
              <a:buChar char="•"/>
            </a:pPr>
            <a:r>
              <a:rPr lang="pt-PT" sz="2400" dirty="0" err="1" smtClean="0">
                <a:latin typeface="+mj-lt"/>
              </a:rPr>
              <a:t>Contato</a:t>
            </a:r>
            <a:r>
              <a:rPr lang="pt-PT" sz="2400" dirty="0" smtClean="0">
                <a:latin typeface="+mj-lt"/>
              </a:rPr>
              <a:t> com experiencias inovadoras</a:t>
            </a:r>
          </a:p>
          <a:p>
            <a:pPr marL="285750" indent="-285750">
              <a:buFont typeface="Arial" panose="020B0604020202020204" pitchFamily="34" charset="0"/>
              <a:buChar char="•"/>
            </a:pPr>
            <a:r>
              <a:rPr lang="pt-PT" sz="2400" dirty="0" smtClean="0">
                <a:latin typeface="+mj-lt"/>
              </a:rPr>
              <a:t>Motivação dos alunos</a:t>
            </a:r>
          </a:p>
          <a:p>
            <a:pPr marL="285750" indent="-285750">
              <a:buFont typeface="Arial" panose="020B0604020202020204" pitchFamily="34" charset="0"/>
              <a:buChar char="•"/>
            </a:pPr>
            <a:r>
              <a:rPr lang="pt-PT" sz="2400" dirty="0" smtClean="0">
                <a:latin typeface="+mj-lt"/>
              </a:rPr>
              <a:t>Pressão para  criação de melhores infra-estruturas + soluções de manutenção e apoio técnico</a:t>
            </a:r>
          </a:p>
          <a:p>
            <a:endParaRPr lang="pt-PT" sz="2400" dirty="0" smtClean="0">
              <a:latin typeface="+mj-lt"/>
            </a:endParaRPr>
          </a:p>
          <a:p>
            <a:pPr marL="285750" indent="-285750">
              <a:buFont typeface="Arial" panose="020B0604020202020204" pitchFamily="34" charset="0"/>
              <a:buChar char="•"/>
            </a:pPr>
            <a:endParaRPr lang="pt-PT" sz="2400" dirty="0">
              <a:latin typeface="+mj-lt"/>
            </a:endParaRPr>
          </a:p>
          <a:p>
            <a:pPr marL="285750" indent="-285750">
              <a:buFont typeface="Arial" panose="020B0604020202020204" pitchFamily="34" charset="0"/>
              <a:buChar char="•"/>
            </a:pPr>
            <a:endParaRPr lang="pt-PT" sz="2400" dirty="0" smtClean="0">
              <a:latin typeface="+mj-lt"/>
            </a:endParaRPr>
          </a:p>
          <a:p>
            <a:endParaRPr lang="pt-PT" sz="2400" dirty="0">
              <a:latin typeface="+mj-lt"/>
            </a:endParaRPr>
          </a:p>
          <a:p>
            <a:endParaRPr lang="pt-PT" sz="2400" dirty="0" smtClean="0">
              <a:latin typeface="+mj-lt"/>
            </a:endParaRPr>
          </a:p>
          <a:p>
            <a:endParaRPr lang="pt-PT" sz="2400" dirty="0">
              <a:latin typeface="+mj-lt"/>
            </a:endParaRPr>
          </a:p>
          <a:p>
            <a:endParaRPr lang="pt-PT" sz="2400" dirty="0">
              <a:latin typeface="+mj-lt"/>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7299" y="0"/>
            <a:ext cx="713423" cy="88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9" y="1"/>
            <a:ext cx="831048" cy="863600"/>
          </a:xfrm>
          <a:prstGeom prst="rect">
            <a:avLst/>
          </a:prstGeom>
        </p:spPr>
      </p:pic>
      <p:sp>
        <p:nvSpPr>
          <p:cNvPr id="9" name="CaixaDeTexto 8"/>
          <p:cNvSpPr txBox="1"/>
          <p:nvPr/>
        </p:nvSpPr>
        <p:spPr>
          <a:xfrm>
            <a:off x="1080610" y="1592658"/>
            <a:ext cx="3225800" cy="4031873"/>
          </a:xfrm>
          <a:prstGeom prst="rect">
            <a:avLst/>
          </a:prstGeom>
          <a:noFill/>
        </p:spPr>
        <p:txBody>
          <a:bodyPr wrap="square" rtlCol="0">
            <a:spAutoFit/>
          </a:bodyPr>
          <a:lstStyle/>
          <a:p>
            <a:r>
              <a:rPr lang="pt-PT" sz="4000" b="1" dirty="0" smtClean="0">
                <a:solidFill>
                  <a:schemeClr val="accent6"/>
                </a:solidFill>
                <a:latin typeface="+mj-lt"/>
              </a:rPr>
              <a:t>5 factores:</a:t>
            </a:r>
          </a:p>
          <a:p>
            <a:endParaRPr lang="pt-PT" sz="2400" dirty="0">
              <a:solidFill>
                <a:schemeClr val="bg2">
                  <a:lumMod val="25000"/>
                </a:schemeClr>
              </a:solidFill>
              <a:latin typeface="+mj-lt"/>
            </a:endParaRPr>
          </a:p>
          <a:p>
            <a:pPr marL="342900" indent="-342900">
              <a:buAutoNum type="arabicPeriod"/>
            </a:pPr>
            <a:r>
              <a:rPr lang="pt-PT" sz="2400" dirty="0" smtClean="0">
                <a:solidFill>
                  <a:schemeClr val="bg2">
                    <a:lumMod val="25000"/>
                  </a:schemeClr>
                </a:solidFill>
                <a:latin typeface="+mj-lt"/>
              </a:rPr>
              <a:t>Formação</a:t>
            </a:r>
          </a:p>
          <a:p>
            <a:pPr marL="342900" indent="-342900">
              <a:buAutoNum type="arabicPeriod"/>
            </a:pPr>
            <a:r>
              <a:rPr lang="pt-PT" sz="2400" dirty="0" smtClean="0">
                <a:solidFill>
                  <a:schemeClr val="bg2">
                    <a:lumMod val="25000"/>
                  </a:schemeClr>
                </a:solidFill>
                <a:latin typeface="+mj-lt"/>
              </a:rPr>
              <a:t>Alunos (e seus contextos)</a:t>
            </a:r>
          </a:p>
          <a:p>
            <a:pPr marL="342900" indent="-342900">
              <a:buAutoNum type="arabicPeriod"/>
            </a:pPr>
            <a:r>
              <a:rPr lang="pt-PT" sz="2400" dirty="0" smtClean="0">
                <a:solidFill>
                  <a:schemeClr val="bg2">
                    <a:lumMod val="25000"/>
                  </a:schemeClr>
                </a:solidFill>
                <a:latin typeface="+mj-lt"/>
              </a:rPr>
              <a:t>Atitudes pessoais docentes</a:t>
            </a:r>
          </a:p>
          <a:p>
            <a:pPr marL="342900" indent="-342900">
              <a:buAutoNum type="arabicPeriod"/>
            </a:pPr>
            <a:r>
              <a:rPr lang="pt-PT" sz="2400" dirty="0" smtClean="0">
                <a:solidFill>
                  <a:schemeClr val="bg2">
                    <a:lumMod val="25000"/>
                  </a:schemeClr>
                </a:solidFill>
                <a:latin typeface="+mj-lt"/>
              </a:rPr>
              <a:t>Iniciativas das Escolas (apoio institucional)</a:t>
            </a:r>
          </a:p>
          <a:p>
            <a:pPr marL="342900" indent="-342900">
              <a:buAutoNum type="arabicPeriod"/>
            </a:pPr>
            <a:r>
              <a:rPr lang="pt-PT" sz="2400" dirty="0" smtClean="0">
                <a:solidFill>
                  <a:schemeClr val="bg2">
                    <a:lumMod val="25000"/>
                  </a:schemeClr>
                </a:solidFill>
                <a:latin typeface="+mj-lt"/>
              </a:rPr>
              <a:t>Incentivos estruturais</a:t>
            </a:r>
            <a:endParaRPr lang="pt-PT" sz="2400" dirty="0">
              <a:solidFill>
                <a:schemeClr val="bg2">
                  <a:lumMod val="25000"/>
                </a:schemeClr>
              </a:solidFill>
              <a:latin typeface="+mj-lt"/>
            </a:endParaRPr>
          </a:p>
        </p:txBody>
      </p:sp>
      <p:sp>
        <p:nvSpPr>
          <p:cNvPr id="10" name="Chaveta à direita 9"/>
          <p:cNvSpPr/>
          <p:nvPr/>
        </p:nvSpPr>
        <p:spPr>
          <a:xfrm rot="10800000">
            <a:off x="5029200" y="443798"/>
            <a:ext cx="901700" cy="6056332"/>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Tree>
    <p:extLst>
      <p:ext uri="{BB962C8B-B14F-4D97-AF65-F5344CB8AC3E}">
        <p14:creationId xmlns:p14="http://schemas.microsoft.com/office/powerpoint/2010/main" val="1041214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
        <p:nvSpPr>
          <p:cNvPr id="11" name="Título 1"/>
          <p:cNvSpPr txBox="1">
            <a:spLocks/>
          </p:cNvSpPr>
          <p:nvPr/>
        </p:nvSpPr>
        <p:spPr>
          <a:xfrm>
            <a:off x="1712300" y="375984"/>
            <a:ext cx="11379200" cy="7589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PT" sz="4800" dirty="0" smtClean="0"/>
              <a:t>A sala de aula do futuro exerce-se!</a:t>
            </a:r>
            <a:endParaRPr lang="pt-PT" sz="4800" dirty="0"/>
          </a:p>
        </p:txBody>
      </p:sp>
      <p:sp>
        <p:nvSpPr>
          <p:cNvPr id="12" name="Marcador de Posição de Conteúdo 2"/>
          <p:cNvSpPr txBox="1">
            <a:spLocks/>
          </p:cNvSpPr>
          <p:nvPr/>
        </p:nvSpPr>
        <p:spPr>
          <a:xfrm>
            <a:off x="4191000" y="1812925"/>
            <a:ext cx="78359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t-PT" sz="2800" dirty="0" smtClean="0"/>
          </a:p>
          <a:p>
            <a:endParaRPr lang="pt-PT" sz="3600" dirty="0" smtClean="0"/>
          </a:p>
          <a:p>
            <a:r>
              <a:rPr lang="pt-PT" sz="3600" dirty="0" smtClean="0"/>
              <a:t> Há pessoas suficiente loucas para acharem que podem mudar a escola.</a:t>
            </a:r>
          </a:p>
          <a:p>
            <a:endParaRPr lang="pt-PT" sz="3600" dirty="0" smtClean="0"/>
          </a:p>
          <a:p>
            <a:r>
              <a:rPr lang="pt-PT" sz="3600" dirty="0" smtClean="0"/>
              <a:t>São essas que a mudam!</a:t>
            </a:r>
            <a:endParaRPr lang="pt-PT" sz="3600" dirty="0"/>
          </a:p>
        </p:txBody>
      </p:sp>
    </p:spTree>
    <p:extLst>
      <p:ext uri="{BB962C8B-B14F-4D97-AF65-F5344CB8AC3E}">
        <p14:creationId xmlns:p14="http://schemas.microsoft.com/office/powerpoint/2010/main" val="2861804854"/>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200" y="-269875"/>
            <a:ext cx="10515600" cy="1325563"/>
          </a:xfrm>
        </p:spPr>
        <p:txBody>
          <a:bodyPr>
            <a:normAutofit/>
          </a:bodyPr>
          <a:lstStyle/>
          <a:p>
            <a:pPr algn="l"/>
            <a:r>
              <a:rPr lang="pt-PT" sz="3600" b="1" dirty="0" smtClean="0">
                <a:solidFill>
                  <a:schemeClr val="accent6"/>
                </a:solidFill>
              </a:rPr>
              <a:t>Referências</a:t>
            </a:r>
            <a:endParaRPr lang="pt-PT" sz="3600" b="1" dirty="0">
              <a:solidFill>
                <a:schemeClr val="accent6"/>
              </a:solidFill>
            </a:endParaRPr>
          </a:p>
        </p:txBody>
      </p:sp>
      <p:sp>
        <p:nvSpPr>
          <p:cNvPr id="3" name="Marcador de Posição de Conteúdo 2"/>
          <p:cNvSpPr>
            <a:spLocks noGrp="1"/>
          </p:cNvSpPr>
          <p:nvPr>
            <p:ph sz="quarter" idx="1"/>
          </p:nvPr>
        </p:nvSpPr>
        <p:spPr>
          <a:xfrm>
            <a:off x="264750" y="780504"/>
            <a:ext cx="11713301" cy="5836196"/>
          </a:xfrm>
        </p:spPr>
        <p:txBody>
          <a:bodyPr>
            <a:noAutofit/>
          </a:bodyPr>
          <a:lstStyle/>
          <a:p>
            <a:pPr>
              <a:lnSpc>
                <a:spcPct val="150000"/>
              </a:lnSpc>
            </a:pPr>
            <a:r>
              <a:rPr lang="pt-PT" sz="1800" dirty="0" smtClean="0"/>
              <a:t>Pedro</a:t>
            </a:r>
            <a:r>
              <a:rPr lang="pt-PT" sz="1800" dirty="0"/>
              <a:t>, N., Matos, J.F., Pedro, A. &amp; Abrantes, P. (2011). </a:t>
            </a:r>
            <a:r>
              <a:rPr lang="en-US" sz="1800" i="1" dirty="0"/>
              <a:t>Teacher skills and competence development for classrooms of the future.</a:t>
            </a:r>
            <a:r>
              <a:rPr lang="en-US" sz="1800" dirty="0"/>
              <a:t> </a:t>
            </a:r>
            <a:r>
              <a:rPr lang="en-US" sz="1800" dirty="0" err="1"/>
              <a:t>iTEC</a:t>
            </a:r>
            <a:r>
              <a:rPr lang="en-US" sz="1800" dirty="0"/>
              <a:t> Project deliverable. </a:t>
            </a:r>
            <a:r>
              <a:rPr lang="pt-PT" sz="1800" dirty="0"/>
              <a:t>Retirado de </a:t>
            </a:r>
            <a:r>
              <a:rPr lang="pt-PT" sz="1800" dirty="0">
                <a:hlinkClick r:id="rId2"/>
              </a:rPr>
              <a:t>http://</a:t>
            </a:r>
            <a:r>
              <a:rPr lang="pt-PT" sz="1800" dirty="0" smtClean="0">
                <a:hlinkClick r:id="rId2"/>
              </a:rPr>
              <a:t>itec.eun.org/c/document_library/get_file?p_l_id=10307&amp;folderId=37321&amp;name=DLFE-2213.pdf</a:t>
            </a:r>
            <a:endParaRPr lang="pt-PT" sz="1800" dirty="0" smtClean="0"/>
          </a:p>
          <a:p>
            <a:pPr>
              <a:lnSpc>
                <a:spcPct val="150000"/>
              </a:lnSpc>
            </a:pPr>
            <a:r>
              <a:rPr lang="pt-PT" sz="1800" dirty="0" smtClean="0"/>
              <a:t>Pedro</a:t>
            </a:r>
            <a:r>
              <a:rPr lang="pt-PT" sz="1800" dirty="0"/>
              <a:t>, N. Pedro, A. </a:t>
            </a:r>
            <a:r>
              <a:rPr lang="pt-PT" sz="1800" dirty="0" err="1"/>
              <a:t>Wunsch</a:t>
            </a:r>
            <a:r>
              <a:rPr lang="pt-PT" sz="1800" dirty="0"/>
              <a:t>, L., &amp; Abrantes, P. (2010). </a:t>
            </a:r>
            <a:r>
              <a:rPr lang="pt-PT" sz="1800" i="1" dirty="0"/>
              <a:t>Tecnologias, inovação e desenvolvimento profissional docente no século XXI (ou, pergunte-se aos alunos o que os professores precisam de aprender</a:t>
            </a:r>
            <a:r>
              <a:rPr lang="pt-PT" sz="1800" i="1" dirty="0" smtClean="0"/>
              <a:t>)? </a:t>
            </a:r>
            <a:r>
              <a:rPr lang="pt-PT" sz="1800" dirty="0" smtClean="0"/>
              <a:t>In Actas </a:t>
            </a:r>
            <a:r>
              <a:rPr lang="pt-PT" sz="1800" dirty="0" err="1" smtClean="0"/>
              <a:t>ticEDUCA</a:t>
            </a:r>
            <a:r>
              <a:rPr lang="pt-PT" sz="1800" dirty="0" smtClean="0"/>
              <a:t> 2010. Lisboa: IEUL.</a:t>
            </a:r>
          </a:p>
          <a:p>
            <a:pPr>
              <a:lnSpc>
                <a:spcPct val="150000"/>
              </a:lnSpc>
            </a:pPr>
            <a:r>
              <a:rPr lang="en-US" sz="1800" dirty="0" smtClean="0"/>
              <a:t>OECD, (2011</a:t>
            </a:r>
            <a:r>
              <a:rPr lang="en-US" sz="1800" dirty="0"/>
              <a:t>). </a:t>
            </a:r>
            <a:r>
              <a:rPr lang="en-US" sz="1800" i="1" dirty="0"/>
              <a:t>Building a High-Quality Teaching Profession. Lessons from around the world</a:t>
            </a:r>
            <a:r>
              <a:rPr lang="en-US" sz="1800" dirty="0"/>
              <a:t>. </a:t>
            </a:r>
            <a:r>
              <a:rPr lang="pt-PT" sz="1800" dirty="0"/>
              <a:t>Retirado de </a:t>
            </a:r>
            <a:r>
              <a:rPr lang="pt-PT" sz="1800" dirty="0">
                <a:hlinkClick r:id="rId3"/>
              </a:rPr>
              <a:t>http://www2.ed.gov/about/inits/ed/internationaled/background.pdf</a:t>
            </a:r>
            <a:endParaRPr lang="pt-PT" sz="1800" dirty="0"/>
          </a:p>
          <a:p>
            <a:pPr>
              <a:lnSpc>
                <a:spcPct val="150000"/>
              </a:lnSpc>
            </a:pPr>
            <a:r>
              <a:rPr lang="en-US" sz="1800" dirty="0" smtClean="0"/>
              <a:t>UNESCO </a:t>
            </a:r>
            <a:r>
              <a:rPr lang="en-US" sz="1800" dirty="0"/>
              <a:t>(2008). </a:t>
            </a:r>
            <a:r>
              <a:rPr lang="en-US" sz="1800" i="1" dirty="0"/>
              <a:t>ICT competency standards for teachers</a:t>
            </a:r>
            <a:r>
              <a:rPr lang="en-US" sz="1800" dirty="0"/>
              <a:t>. Paris: United Nations Educational, Scientific and Cultural Organization. </a:t>
            </a:r>
            <a:r>
              <a:rPr lang="pt-PT" sz="1800" dirty="0"/>
              <a:t>Retirado de </a:t>
            </a:r>
            <a:r>
              <a:rPr lang="pt-PT" sz="1800" dirty="0">
                <a:hlinkClick r:id="rId4"/>
              </a:rPr>
              <a:t>http://cst.unescoci.org/sites/projects/cst/The%20Standards/ICT-CSTPolicy%20Framework.pdf</a:t>
            </a:r>
            <a:r>
              <a:rPr lang="pt-PT" sz="1800" dirty="0" smtClean="0">
                <a:hlinkClick r:id="rId4"/>
              </a:rPr>
              <a:t>.</a:t>
            </a:r>
            <a:endParaRPr lang="pt-PT" sz="1800" dirty="0" smtClean="0"/>
          </a:p>
          <a:p>
            <a:pPr>
              <a:lnSpc>
                <a:spcPct val="170000"/>
              </a:lnSpc>
            </a:pPr>
            <a:r>
              <a:rPr lang="en-US" sz="1800" dirty="0" smtClean="0"/>
              <a:t>Trilling</a:t>
            </a:r>
            <a:r>
              <a:rPr lang="en-US" sz="1800" dirty="0"/>
              <a:t>, B. &amp; </a:t>
            </a:r>
            <a:r>
              <a:rPr lang="en-US" sz="1800" dirty="0" err="1"/>
              <a:t>Fadel</a:t>
            </a:r>
            <a:r>
              <a:rPr lang="en-US" sz="1800" dirty="0"/>
              <a:t>, C. (2009). </a:t>
            </a:r>
            <a:r>
              <a:rPr lang="pt-PT" sz="1800" i="1" dirty="0" smtClean="0"/>
              <a:t>21st </a:t>
            </a:r>
            <a:r>
              <a:rPr lang="pt-PT" sz="1800" i="1" dirty="0" err="1" smtClean="0"/>
              <a:t>Century</a:t>
            </a:r>
            <a:r>
              <a:rPr lang="pt-PT" sz="1800" i="1" dirty="0" smtClean="0"/>
              <a:t> </a:t>
            </a:r>
            <a:r>
              <a:rPr lang="pt-PT" sz="1800" i="1" dirty="0" err="1" smtClean="0"/>
              <a:t>Skills</a:t>
            </a:r>
            <a:r>
              <a:rPr lang="pt-PT" sz="1800" i="1" dirty="0" smtClean="0"/>
              <a:t>. </a:t>
            </a:r>
            <a:r>
              <a:rPr lang="pt-PT" sz="1800" i="1" dirty="0" err="1"/>
              <a:t>Learning</a:t>
            </a:r>
            <a:r>
              <a:rPr lang="pt-PT" sz="1800" i="1" dirty="0"/>
              <a:t> for </a:t>
            </a:r>
            <a:r>
              <a:rPr lang="pt-PT" sz="1800" i="1" dirty="0" err="1"/>
              <a:t>life</a:t>
            </a:r>
            <a:r>
              <a:rPr lang="pt-PT" sz="1800" i="1" dirty="0"/>
              <a:t> in </a:t>
            </a:r>
            <a:r>
              <a:rPr lang="pt-PT" sz="1800" i="1" dirty="0" err="1"/>
              <a:t>our</a:t>
            </a:r>
            <a:r>
              <a:rPr lang="pt-PT" sz="1800" i="1" dirty="0"/>
              <a:t> times</a:t>
            </a:r>
            <a:r>
              <a:rPr lang="pt-PT" sz="1800" dirty="0"/>
              <a:t>. </a:t>
            </a:r>
            <a:r>
              <a:rPr lang="pt-PT" sz="1800" dirty="0" smtClean="0"/>
              <a:t>San Francisco: </a:t>
            </a:r>
            <a:r>
              <a:rPr lang="pt-PT" sz="1800" dirty="0" err="1" smtClean="0"/>
              <a:t>Jossey-Bass</a:t>
            </a:r>
            <a:r>
              <a:rPr lang="pt-PT" sz="1800" dirty="0" smtClean="0"/>
              <a:t>. </a:t>
            </a:r>
            <a:endParaRPr lang="pt-PT" sz="1800" dirty="0"/>
          </a:p>
        </p:txBody>
      </p:sp>
    </p:spTree>
    <p:extLst>
      <p:ext uri="{BB962C8B-B14F-4D97-AF65-F5344CB8AC3E}">
        <p14:creationId xmlns:p14="http://schemas.microsoft.com/office/powerpoint/2010/main" val="2585881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906" y="64414"/>
            <a:ext cx="10515600" cy="1325563"/>
          </a:xfrm>
        </p:spPr>
        <p:txBody>
          <a:bodyPr/>
          <a:lstStyle/>
          <a:p>
            <a:r>
              <a:rPr lang="pt-PT" b="1" dirty="0" err="1" smtClean="0">
                <a:solidFill>
                  <a:schemeClr val="accent6"/>
                </a:solidFill>
              </a:rPr>
              <a:t>Partners</a:t>
            </a:r>
            <a:r>
              <a:rPr lang="pt-PT" b="1" dirty="0" smtClean="0">
                <a:solidFill>
                  <a:schemeClr val="accent6"/>
                </a:solidFill>
              </a:rPr>
              <a:t> &amp; </a:t>
            </a:r>
            <a:r>
              <a:rPr lang="pt-PT" b="1" dirty="0" err="1" smtClean="0">
                <a:solidFill>
                  <a:schemeClr val="accent6"/>
                </a:solidFill>
              </a:rPr>
              <a:t>Associate</a:t>
            </a:r>
            <a:r>
              <a:rPr lang="pt-PT" b="1" dirty="0" smtClean="0">
                <a:solidFill>
                  <a:schemeClr val="accent6"/>
                </a:solidFill>
              </a:rPr>
              <a:t> </a:t>
            </a:r>
            <a:r>
              <a:rPr lang="pt-PT" b="1" dirty="0" err="1" smtClean="0">
                <a:solidFill>
                  <a:schemeClr val="accent6"/>
                </a:solidFill>
              </a:rPr>
              <a:t>Partners</a:t>
            </a:r>
            <a:endParaRPr lang="pt-PT" b="1" dirty="0">
              <a:solidFill>
                <a:schemeClr val="accent6"/>
              </a:solidFill>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065" y="1305146"/>
            <a:ext cx="7175869" cy="5239019"/>
          </a:xfrm>
          <a:prstGeom prst="rect">
            <a:avLst/>
          </a:prstGeom>
        </p:spPr>
      </p:pic>
      <p:pic>
        <p:nvPicPr>
          <p:cNvPr id="5" name="Picture 16"/>
          <p:cNvPicPr/>
          <p:nvPr/>
        </p:nvPicPr>
        <p:blipFill>
          <a:blip r:embed="rId3" cstate="print">
            <a:extLst>
              <a:ext uri="{28A0092B-C50C-407E-A947-70E740481C1C}">
                <a14:useLocalDpi xmlns:a14="http://schemas.microsoft.com/office/drawing/2010/main" val="0"/>
              </a:ext>
            </a:extLst>
          </a:blip>
          <a:stretch>
            <a:fillRect/>
          </a:stretch>
        </p:blipFill>
        <p:spPr>
          <a:xfrm>
            <a:off x="10985191" y="6075341"/>
            <a:ext cx="1035642" cy="652787"/>
          </a:xfrm>
          <a:prstGeom prst="rect">
            <a:avLst/>
          </a:prstGeom>
        </p:spPr>
      </p:pic>
    </p:spTree>
    <p:extLst>
      <p:ext uri="{BB962C8B-B14F-4D97-AF65-F5344CB8AC3E}">
        <p14:creationId xmlns:p14="http://schemas.microsoft.com/office/powerpoint/2010/main" val="115858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143" y="83114"/>
            <a:ext cx="10515600" cy="1325563"/>
          </a:xfrm>
        </p:spPr>
        <p:txBody>
          <a:bodyPr/>
          <a:lstStyle/>
          <a:p>
            <a:r>
              <a:rPr lang="pt-PT" b="1" dirty="0" err="1" smtClean="0">
                <a:solidFill>
                  <a:schemeClr val="accent6"/>
                </a:solidFill>
              </a:rPr>
              <a:t>Partners</a:t>
            </a:r>
            <a:r>
              <a:rPr lang="pt-PT" b="1" dirty="0" smtClean="0">
                <a:solidFill>
                  <a:schemeClr val="accent6"/>
                </a:solidFill>
              </a:rPr>
              <a:t> &amp; </a:t>
            </a:r>
            <a:r>
              <a:rPr lang="pt-PT" b="1" dirty="0" err="1" smtClean="0">
                <a:solidFill>
                  <a:schemeClr val="accent6"/>
                </a:solidFill>
              </a:rPr>
              <a:t>Associate</a:t>
            </a:r>
            <a:r>
              <a:rPr lang="pt-PT" b="1" dirty="0" smtClean="0">
                <a:solidFill>
                  <a:schemeClr val="accent6"/>
                </a:solidFill>
              </a:rPr>
              <a:t> </a:t>
            </a:r>
            <a:r>
              <a:rPr lang="pt-PT" b="1" dirty="0" err="1" smtClean="0">
                <a:solidFill>
                  <a:schemeClr val="accent6"/>
                </a:solidFill>
              </a:rPr>
              <a:t>Partners</a:t>
            </a:r>
            <a:endParaRPr lang="pt-PT" b="1" dirty="0">
              <a:solidFill>
                <a:schemeClr val="accent6"/>
              </a:solidFill>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43" y="1803162"/>
            <a:ext cx="3875363" cy="420822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471" y="1358173"/>
            <a:ext cx="4462529" cy="4951708"/>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145" y="1109737"/>
            <a:ext cx="3962604" cy="5448580"/>
          </a:xfrm>
          <a:prstGeom prst="rect">
            <a:avLst/>
          </a:prstGeom>
        </p:spPr>
      </p:pic>
    </p:spTree>
    <p:extLst>
      <p:ext uri="{BB962C8B-B14F-4D97-AF65-F5344CB8AC3E}">
        <p14:creationId xmlns:p14="http://schemas.microsoft.com/office/powerpoint/2010/main" val="3144498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059251" y="945498"/>
            <a:ext cx="7793375" cy="5205264"/>
          </a:xfrm>
          <a:ln>
            <a:noFill/>
          </a:ln>
        </p:spPr>
        <p:txBody>
          <a:bodyPr>
            <a:noAutofit/>
          </a:bodyPr>
          <a:lstStyle/>
          <a:p>
            <a:r>
              <a:rPr lang="en-GB" sz="3600" b="1" dirty="0" err="1" smtClean="0">
                <a:solidFill>
                  <a:schemeClr val="accent6"/>
                </a:solidFill>
              </a:rPr>
              <a:t>Funcionamento</a:t>
            </a:r>
            <a:r>
              <a:rPr lang="en-GB" sz="3600" b="1" dirty="0" smtClean="0">
                <a:solidFill>
                  <a:schemeClr val="accent6"/>
                </a:solidFill>
              </a:rPr>
              <a:t> :</a:t>
            </a:r>
            <a:r>
              <a:rPr lang="en-GB" sz="2400" b="1" dirty="0" smtClean="0">
                <a:solidFill>
                  <a:schemeClr val="accent6"/>
                </a:solidFill>
              </a:rPr>
              <a:t/>
            </a:r>
            <a:br>
              <a:rPr lang="en-GB" sz="2400" b="1" dirty="0" smtClean="0">
                <a:solidFill>
                  <a:schemeClr val="accent6"/>
                </a:solidFill>
              </a:rPr>
            </a:br>
            <a:r>
              <a:rPr lang="en-GB" sz="2400" b="1" dirty="0" smtClean="0">
                <a:solidFill>
                  <a:schemeClr val="accent6"/>
                </a:solidFill>
              </a:rPr>
              <a:t/>
            </a:r>
            <a:br>
              <a:rPr lang="en-GB" sz="2400" b="1" dirty="0" smtClean="0">
                <a:solidFill>
                  <a:schemeClr val="accent6"/>
                </a:solidFill>
              </a:rPr>
            </a:br>
            <a:r>
              <a:rPr lang="pt-PT" sz="2400" dirty="0"/>
              <a:t>O </a:t>
            </a:r>
            <a:r>
              <a:rPr lang="pt-PT" sz="2400" dirty="0" err="1"/>
              <a:t>iTEC</a:t>
            </a:r>
            <a:r>
              <a:rPr lang="pt-PT" sz="2400" dirty="0"/>
              <a:t> produz cenários pedagógicos que sejam significativos para a escola do </a:t>
            </a:r>
            <a:r>
              <a:rPr lang="pt-PT" sz="2400" dirty="0" smtClean="0"/>
              <a:t>futuro.</a:t>
            </a:r>
            <a:br>
              <a:rPr lang="pt-PT" sz="2400" dirty="0" smtClean="0"/>
            </a:br>
            <a:r>
              <a:rPr lang="pt-PT" sz="2400" dirty="0" smtClean="0"/>
              <a:t/>
            </a:r>
            <a:br>
              <a:rPr lang="pt-PT" sz="2400" dirty="0" smtClean="0"/>
            </a:br>
            <a:r>
              <a:rPr lang="pt-PT" sz="2400" dirty="0" smtClean="0"/>
              <a:t>Deles derivam </a:t>
            </a:r>
            <a:r>
              <a:rPr lang="pt-PT" sz="2400" dirty="0" err="1"/>
              <a:t>atividades</a:t>
            </a:r>
            <a:r>
              <a:rPr lang="pt-PT" sz="2400" dirty="0"/>
              <a:t> de aprendizagem e novas abordagens à avaliação </a:t>
            </a:r>
            <a:r>
              <a:rPr lang="pt-PT" sz="2400" dirty="0" smtClean="0"/>
              <a:t>que se espera que </a:t>
            </a:r>
            <a:r>
              <a:rPr lang="pt-PT" sz="2400" dirty="0"/>
              <a:t>motivem professores, alunos e parceiros fora da escola. </a:t>
            </a:r>
            <a:r>
              <a:rPr lang="pt-PT" sz="2400" dirty="0" smtClean="0"/>
              <a:t/>
            </a:r>
            <a:br>
              <a:rPr lang="pt-PT" sz="2400" dirty="0" smtClean="0"/>
            </a:br>
            <a:r>
              <a:rPr lang="pt-PT" sz="2400" dirty="0" smtClean="0"/>
              <a:t/>
            </a:r>
            <a:br>
              <a:rPr lang="pt-PT" sz="2400" dirty="0" smtClean="0"/>
            </a:br>
            <a:r>
              <a:rPr lang="pt-PT" sz="2400" dirty="0" smtClean="0"/>
              <a:t>Em 5 </a:t>
            </a:r>
            <a:r>
              <a:rPr lang="pt-PT" sz="2400" dirty="0"/>
              <a:t>ciclos de pilotagem, o </a:t>
            </a:r>
            <a:r>
              <a:rPr lang="pt-PT" sz="2400" dirty="0" err="1"/>
              <a:t>iTEC</a:t>
            </a:r>
            <a:r>
              <a:rPr lang="pt-PT" sz="2400" dirty="0"/>
              <a:t> testa e avalia rigorosamente estes cenários em escolas de diferentes países. </a:t>
            </a:r>
            <a:r>
              <a:rPr lang="pt-PT" sz="2400" dirty="0" smtClean="0"/>
              <a:t/>
            </a:r>
            <a:br>
              <a:rPr lang="pt-PT" sz="2400" dirty="0" smtClean="0"/>
            </a:br>
            <a:r>
              <a:rPr lang="pt-PT" sz="2400" dirty="0"/>
              <a:t/>
            </a:r>
            <a:br>
              <a:rPr lang="pt-PT" sz="2400" dirty="0"/>
            </a:br>
            <a:r>
              <a:rPr lang="pt-PT" sz="2400" dirty="0" smtClean="0"/>
              <a:t>Um </a:t>
            </a:r>
            <a:r>
              <a:rPr lang="pt-PT" sz="2400" dirty="0"/>
              <a:t>dos </a:t>
            </a:r>
            <a:r>
              <a:rPr lang="pt-PT" sz="2400" dirty="0" err="1"/>
              <a:t>objetivos</a:t>
            </a:r>
            <a:r>
              <a:rPr lang="pt-PT" sz="2400" dirty="0"/>
              <a:t> principais é investigar quais as </a:t>
            </a:r>
            <a:r>
              <a:rPr lang="pt-PT" sz="2400" b="1" dirty="0"/>
              <a:t>capacidades e competências de que os professores</a:t>
            </a:r>
            <a:r>
              <a:rPr lang="pt-PT" sz="2400" dirty="0"/>
              <a:t> necessitam na escola futuro e apetrechá-los com conhecimentos que lhes possibilitem implementar esses cenários</a:t>
            </a: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79" y="218070"/>
            <a:ext cx="4572924" cy="6317253"/>
          </a:xfrm>
          <a:prstGeom prst="rect">
            <a:avLst/>
          </a:prstGeom>
        </p:spPr>
      </p:pic>
    </p:spTree>
    <p:extLst>
      <p:ext uri="{BB962C8B-B14F-4D97-AF65-F5344CB8AC3E}">
        <p14:creationId xmlns:p14="http://schemas.microsoft.com/office/powerpoint/2010/main" val="28450551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1915</Words>
  <Application>Microsoft Office PowerPoint</Application>
  <PresentationFormat>Personalizados</PresentationFormat>
  <Paragraphs>393</Paragraphs>
  <Slides>68</Slides>
  <Notes>14</Notes>
  <HiddenSlides>2</HiddenSlides>
  <MMClips>0</MMClips>
  <ScaleCrop>false</ScaleCrop>
  <HeadingPairs>
    <vt:vector size="4" baseType="variant">
      <vt:variant>
        <vt:lpstr>Tema</vt:lpstr>
      </vt:variant>
      <vt:variant>
        <vt:i4>1</vt:i4>
      </vt:variant>
      <vt:variant>
        <vt:lpstr>Títulos dos diapositivos</vt:lpstr>
      </vt:variant>
      <vt:variant>
        <vt:i4>68</vt:i4>
      </vt:variant>
    </vt:vector>
  </HeadingPairs>
  <TitlesOfParts>
    <vt:vector size="69" baseType="lpstr">
      <vt:lpstr>Office Theme</vt:lpstr>
      <vt:lpstr>Projeto iTEC: overview e toolkits para a construção de cenários de aprendizagem</vt:lpstr>
      <vt:lpstr>Apresentação do PowerPoint</vt:lpstr>
      <vt:lpstr>Apresentação do PowerPoint</vt:lpstr>
      <vt:lpstr>Objetivos :  Atuar como um laboratório de ideias que reúna decisores políticos, investigadores, empresas ligadas à informática e professores inovadores que, em conjunto, desenvolvam cenários ambiciosos para a escola do futuro que possam influenciar reformas educativas, quer a nível nacional quer europeu.  Testar e validar estes cenários na maior pilotagem em escolas, a nível europeu, jamais posta em marcha.  Envolver um grupo de decisores de alto nível (incluindo assessores para as TIC dos diferentes Ministérios) na produção de um conjunto de recomendações dirigido aos decisores europeus, e no apoio à adoção, em larga escala,  de cenários iTEC. </vt:lpstr>
      <vt:lpstr>Apresentação do PowerPoint</vt:lpstr>
      <vt:lpstr>Apresentação do PowerPoint</vt:lpstr>
      <vt:lpstr>Partners &amp; Associate Partners</vt:lpstr>
      <vt:lpstr>Partners &amp; Associate Partners</vt:lpstr>
      <vt:lpstr>Funcionamento :  O iTEC produz cenários pedagógicos que sejam significativos para a escola do futuro.  Deles derivam atividades de aprendizagem e novas abordagens à avaliação que se espera que motivem professores, alunos e parceiros fora da escola.   Em 5 ciclos de pilotagem, o iTEC testa e avalia rigorosamente estes cenários em escolas de diferentes países.   Um dos objetivos principais é investigar quais as capacidades e competências de que os professores necessitam na escola futuro e apetrechá-los com conhecimentos que lhes possibilitem implementar esses cenários</vt:lpstr>
      <vt:lpstr> ‘ 21stcentury skills‘  Análise a 17 referênciais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Aplicação UNESCO ICT FRAMEWORK ao projeto iTEC: porquê? </vt:lpstr>
      <vt:lpstr>Aplicação UNESCO ICT FRAMEWORK ao projeto iTEC: Como?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teacher Education</dc:title>
  <dc:creator>eLearning Lab</dc:creator>
  <cp:lastModifiedBy>Neuza Pedro</cp:lastModifiedBy>
  <cp:revision>79</cp:revision>
  <dcterms:created xsi:type="dcterms:W3CDTF">2014-07-14T16:41:33Z</dcterms:created>
  <dcterms:modified xsi:type="dcterms:W3CDTF">2014-07-25T13:22:05Z</dcterms:modified>
</cp:coreProperties>
</file>